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6"/>
  </p:notesMasterIdLst>
  <p:sldIdLst>
    <p:sldId id="256" r:id="rId2"/>
    <p:sldId id="278" r:id="rId3"/>
    <p:sldId id="269" r:id="rId4"/>
    <p:sldId id="286" r:id="rId5"/>
    <p:sldId id="287" r:id="rId6"/>
    <p:sldId id="296" r:id="rId7"/>
    <p:sldId id="309" r:id="rId8"/>
    <p:sldId id="271" r:id="rId9"/>
    <p:sldId id="292" r:id="rId10"/>
    <p:sldId id="284" r:id="rId11"/>
    <p:sldId id="283" r:id="rId12"/>
    <p:sldId id="285" r:id="rId13"/>
    <p:sldId id="280" r:id="rId14"/>
    <p:sldId id="288" r:id="rId15"/>
    <p:sldId id="311" r:id="rId16"/>
    <p:sldId id="282" r:id="rId17"/>
    <p:sldId id="297" r:id="rId18"/>
    <p:sldId id="298" r:id="rId19"/>
    <p:sldId id="299" r:id="rId20"/>
    <p:sldId id="291" r:id="rId21"/>
    <p:sldId id="290" r:id="rId22"/>
    <p:sldId id="300" r:id="rId23"/>
    <p:sldId id="294" r:id="rId24"/>
    <p:sldId id="293" r:id="rId25"/>
    <p:sldId id="295" r:id="rId26"/>
    <p:sldId id="301" r:id="rId27"/>
    <p:sldId id="302" r:id="rId28"/>
    <p:sldId id="303" r:id="rId29"/>
    <p:sldId id="312" r:id="rId30"/>
    <p:sldId id="257" r:id="rId31"/>
    <p:sldId id="260" r:id="rId32"/>
    <p:sldId id="274" r:id="rId33"/>
    <p:sldId id="262" r:id="rId34"/>
    <p:sldId id="307" r:id="rId35"/>
    <p:sldId id="310" r:id="rId36"/>
    <p:sldId id="289" r:id="rId37"/>
    <p:sldId id="304" r:id="rId38"/>
    <p:sldId id="308" r:id="rId39"/>
    <p:sldId id="305" r:id="rId40"/>
    <p:sldId id="281" r:id="rId41"/>
    <p:sldId id="277" r:id="rId42"/>
    <p:sldId id="258" r:id="rId43"/>
    <p:sldId id="259" r:id="rId44"/>
    <p:sldId id="261" r:id="rId45"/>
    <p:sldId id="275" r:id="rId46"/>
    <p:sldId id="276" r:id="rId47"/>
    <p:sldId id="263" r:id="rId48"/>
    <p:sldId id="268" r:id="rId49"/>
    <p:sldId id="273" r:id="rId50"/>
    <p:sldId id="264" r:id="rId51"/>
    <p:sldId id="267" r:id="rId52"/>
    <p:sldId id="265" r:id="rId53"/>
    <p:sldId id="266" r:id="rId54"/>
    <p:sldId id="27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3"/>
    <p:restoredTop sz="94626"/>
  </p:normalViewPr>
  <p:slideViewPr>
    <p:cSldViewPr snapToGrid="0">
      <p:cViewPr varScale="1">
        <p:scale>
          <a:sx n="109" d="100"/>
          <a:sy n="109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A0E60-4FC4-A94B-8D17-DFCB8DF70CAD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439B1-06F4-BA49-896E-1801D547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7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39B1-06F4-BA49-896E-1801D5478B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6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16B8-F6FF-084A-F96C-EB6451736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1CD7D-5FD2-C22C-5582-7B83EE09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B3CA-40FE-425C-06BF-4148B317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CFD6-C2EE-504B-BE9D-4F28F09D6F01}" type="datetime1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9F7C1-A174-8E5F-D9A9-6A7E8AFC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3C9A-ED59-99A7-AA2A-056722C6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ADED-96C0-9B85-A665-D2E3272A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8EFFD-B548-572C-C38D-1BCEE603E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87D4-03D9-1D2C-5A17-098D6383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5FD5-3855-6C48-A074-94A742F035A5}" type="datetime1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CB823-34DD-BB26-BB13-6EA74B47E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F073-44B2-03FE-14C0-1A916B2E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CB4C5-251A-66A2-54E5-09B9E598C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1AB7A-D2F6-8E5D-65A7-AA2B22D7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008A9-5681-37EC-2A19-E4003B6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A48F1-894A-3F48-9CCC-4468E6D9EBE7}" type="datetime1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D910C-D7F5-1045-968E-806D68E2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2FA7-69F0-C278-32F3-59EABD8B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9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66FB-5B8E-31CC-F5DE-688B02D4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5CA0-4668-7558-F68D-91BC4CCA3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85527-28CC-58F2-086D-383A680B3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33092-AE8A-D24C-B507-C1CCF2966822}" type="datetime1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B5A09-1738-6442-E14B-A553892FD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287A1-F94E-1911-0F7C-D82D425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7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D029-45A3-76E0-6FF5-C6AB146B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AACCB-E4B7-26E6-0A33-EBF4DD7BE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9B76C-D234-5B62-0FC7-0A40D13B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CFA9-40E4-5046-8E6B-768A7746E41F}" type="datetime1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16AFB-E929-A50D-4C60-64AA4FCA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20993-4DC2-11C1-14CB-399AD318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CAC0-F83B-7E82-3705-BB792304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E07B3-53C0-EDFF-2061-3C0EB7860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EA548-C3F3-65B6-38C3-4C35176D8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E6109-2B63-C109-7CCC-7673E423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853A-5149-F74C-9F33-8A53C151B6D7}" type="datetime1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8EE75-6474-4D05-11C7-8AB84AE9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ABD10-2748-603D-B3FC-BBB20173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36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D4C5-B9A7-566B-0B52-7C709F24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D2D83-9D36-BA39-CC06-9469B25B9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7F442-930A-AFB8-8961-E77C517B1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E00AA-98D6-BD94-928A-B59EA4398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E359-991F-180F-1E0A-B7F23A50B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CC4AC-7F4F-0935-C423-048E431F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0EB1-083A-084F-94B9-3F9BEC08DA67}" type="datetime1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F5B10-2E32-20BA-5A91-669618D3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337FB-425D-E896-25D6-0BA58F4F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2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8BF2-8581-4136-E34B-B214F38E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A5170-6F4A-F269-24C7-A0EB3EBB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876BB-71EA-A141-BC8E-A277969F5526}" type="datetime1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78625-A642-79D3-7FCC-55A8BDAD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9CAF1-F2AD-1EA5-85A8-C2DB23FC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A7A17-EDED-68F4-AF71-9974A4B6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8245-82FC-7248-8FC8-8C495701DD34}" type="datetime1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88F4D-9647-5CC8-4521-F3C4D334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38F0D-BDC3-B109-CB42-C70CC75E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4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33B3-C811-E1AE-EB73-C2202D79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7A680-0BE2-693E-8C77-81261AAC9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EF8D7-D8B4-C945-6535-A77AC16CC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4A773-7DA5-52CE-1C1A-0B3E8D19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14116-E235-2544-8F1C-BCB3F7059EE2}" type="datetime1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0E115-8151-E58E-68B6-9A24EC1A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498C6-223E-EED9-E7D9-0E2DF15BD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71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0A89-338D-D551-A064-C947CE8F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946A1-3E57-114A-1A37-B3279893F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AC885-5BFD-A731-FDCA-9FC3D94CA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A9590-70BB-8FCB-0522-CB56D0E3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F2992-F5CD-EA4E-90B0-5F66A8CF18F8}" type="datetime1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CBE04-2473-8E87-4138-EAC2A816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ACBAE-2D59-3866-1F0B-A82A738F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9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EB7F6-2939-2231-44DB-DF8BE67CD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D2692-83FB-D62A-3D94-C684902AF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69302-F1D9-24E6-1A7F-97E88256C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2A031-B135-414B-AD8A-376ACCB0C035}" type="datetime1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DBA06-5143-0EFE-BFEE-DE5CD4724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742C8-12FD-CF24-F3F0-CC25F1827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A4553-FA8E-2441-8109-D32DDCF7B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8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obuf.dev/" TargetMode="External"/><Relationship Id="rId2" Type="http://schemas.openxmlformats.org/officeDocument/2006/relationships/hyperlink" Target="https://grpc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prey-dcs/data-platfor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E8C17-6C35-1D51-B479-1870D8344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185" y="4983276"/>
            <a:ext cx="8499230" cy="831370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Overview of the Machine Learning Data Platform (MLDP) with focus on </a:t>
            </a:r>
            <a:br>
              <a:rPr lang="en-US" dirty="0"/>
            </a:br>
            <a:r>
              <a:rPr lang="en-US" dirty="0"/>
              <a:t>the Data Platform (DP) subsystem (previously “Datastore”)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Osprey Distributed Control Systems">
            <a:extLst>
              <a:ext uri="{FF2B5EF4-FFF2-40B4-BE49-F238E27FC236}">
                <a16:creationId xmlns:a16="http://schemas.microsoft.com/office/drawing/2014/main" id="{48DD570D-8260-3409-7A39-C04B5C24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398" y="0"/>
            <a:ext cx="3139601" cy="313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Osprey Distributed Control Systems">
            <a:extLst>
              <a:ext uri="{FF2B5EF4-FFF2-40B4-BE49-F238E27FC236}">
                <a16:creationId xmlns:a16="http://schemas.microsoft.com/office/drawing/2014/main" id="{C1669FA2-75A4-5664-1E56-A54C74F7E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" y="-31967"/>
            <a:ext cx="9061624" cy="317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660D5-0EE8-BA71-78A6-3D0175BB3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9" y="3227630"/>
            <a:ext cx="11347702" cy="1402935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Machine Learning </a:t>
            </a:r>
            <a:r>
              <a:rPr lang="en-US" sz="6600" b="1" dirty="0"/>
              <a:t>Data Platform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5C1569-7BBD-5FAF-A874-2175764A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8473B-97FA-8F07-B572-C3177C0F6645}"/>
              </a:ext>
            </a:extLst>
          </p:cNvPr>
          <p:cNvSpPr txBox="1"/>
          <p:nvPr/>
        </p:nvSpPr>
        <p:spPr>
          <a:xfrm>
            <a:off x="9052398" y="5076092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Christopher K. Allen</a:t>
            </a:r>
          </a:p>
          <a:p>
            <a:r>
              <a:rPr lang="en-US" dirty="0"/>
              <a:t>Craig McChesney</a:t>
            </a:r>
          </a:p>
        </p:txBody>
      </p:sp>
    </p:spTree>
    <p:extLst>
      <p:ext uri="{BB962C8B-B14F-4D97-AF65-F5344CB8AC3E}">
        <p14:creationId xmlns:p14="http://schemas.microsoft.com/office/powerpoint/2010/main" val="304369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C9059-6FDC-A123-3F8D-0DC11788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87" y="244471"/>
            <a:ext cx="4645152" cy="1217832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MLDP Overview</a:t>
            </a:r>
            <a:br>
              <a:rPr lang="en-US" dirty="0"/>
            </a:br>
            <a:r>
              <a:rPr lang="en-US" sz="3600" dirty="0"/>
              <a:t>Aggregator Subsystem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diagram of a server&#10;&#10;Description automatically generated">
            <a:extLst>
              <a:ext uri="{FF2B5EF4-FFF2-40B4-BE49-F238E27FC236}">
                <a16:creationId xmlns:a16="http://schemas.microsoft.com/office/drawing/2014/main" id="{DA556B51-12DF-ACA7-624C-FBF24F6C3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760" y="2774716"/>
            <a:ext cx="7401241" cy="3394607"/>
          </a:xfrm>
          <a:prstGeom prst="rect">
            <a:avLst/>
          </a:prstGeom>
        </p:spPr>
      </p:pic>
      <p:pic>
        <p:nvPicPr>
          <p:cNvPr id="6" name="Picture 5" descr="A diagram of a data acquisition&#10;&#10;Description automatically generated">
            <a:extLst>
              <a:ext uri="{FF2B5EF4-FFF2-40B4-BE49-F238E27FC236}">
                <a16:creationId xmlns:a16="http://schemas.microsoft.com/office/drawing/2014/main" id="{90212C1D-EDF9-4531-4DBC-CB5FB5EC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648" y="121492"/>
            <a:ext cx="5584265" cy="2556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8F0D4-EF5F-E3F1-F667-78AEADC98DDB}"/>
              </a:ext>
            </a:extLst>
          </p:cNvPr>
          <p:cNvSpPr txBox="1"/>
          <p:nvPr/>
        </p:nvSpPr>
        <p:spPr>
          <a:xfrm>
            <a:off x="8273895" y="2272623"/>
            <a:ext cx="1934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3504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Aggregator use cases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3E7F1-9316-9A89-ADD1-C24815B9556F}"/>
              </a:ext>
            </a:extLst>
          </p:cNvPr>
          <p:cNvSpPr txBox="1"/>
          <p:nvPr/>
        </p:nvSpPr>
        <p:spPr>
          <a:xfrm>
            <a:off x="7101909" y="5987018"/>
            <a:ext cx="311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3504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Aggregator system architecture</a:t>
            </a:r>
            <a:endParaRPr lang="en-US" sz="3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93E0155-87E9-B777-F94A-87F3EDC5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070E9-DDEA-EB81-D282-2FCF10E9B4CB}"/>
              </a:ext>
            </a:extLst>
          </p:cNvPr>
          <p:cNvSpPr>
            <a:spLocks/>
          </p:cNvSpPr>
          <p:nvPr/>
        </p:nvSpPr>
        <p:spPr>
          <a:xfrm>
            <a:off x="104063" y="1820189"/>
            <a:ext cx="6926991" cy="761407"/>
          </a:xfrm>
          <a:prstGeom prst="rect">
            <a:avLst/>
          </a:prstGeom>
        </p:spPr>
        <p:txBody>
          <a:bodyPr/>
          <a:lstStyle/>
          <a:p>
            <a:pPr defTabSz="60350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Aggregator performs synchronous, high-speed data acquisition and collection within EPICS control system.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31561-E542-0A78-4F16-CC5D66F05745}"/>
              </a:ext>
            </a:extLst>
          </p:cNvPr>
          <p:cNvSpPr txBox="1"/>
          <p:nvPr/>
        </p:nvSpPr>
        <p:spPr>
          <a:xfrm>
            <a:off x="115614" y="2774716"/>
            <a:ext cx="467514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Distributed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Local Aggregators – proximal to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Collect and align local hetero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May have multiple data sources.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Transport to Central Aggregator.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 Aggregator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Coalesce all aggregated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Stage as </a:t>
            </a:r>
            <a:r>
              <a:rPr lang="en-US" dirty="0" err="1"/>
              <a:t>NTTable</a:t>
            </a:r>
            <a:r>
              <a:rPr lang="en-US" dirty="0"/>
              <a:t> “snapshots”.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Transport to Data Platform via API.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1BB7E3-1E4B-49CD-CE3E-B2FAE74D4A7D}"/>
              </a:ext>
            </a:extLst>
          </p:cNvPr>
          <p:cNvSpPr txBox="1"/>
          <p:nvPr/>
        </p:nvSpPr>
        <p:spPr>
          <a:xfrm>
            <a:off x="4958862" y="360352"/>
            <a:ext cx="181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Clients here are hardware systems</a:t>
            </a:r>
          </a:p>
        </p:txBody>
      </p:sp>
    </p:spTree>
    <p:extLst>
      <p:ext uri="{BB962C8B-B14F-4D97-AF65-F5344CB8AC3E}">
        <p14:creationId xmlns:p14="http://schemas.microsoft.com/office/powerpoint/2010/main" val="180924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EFD13-5F7C-5B60-828E-615BB97D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5" y="154813"/>
            <a:ext cx="4829342" cy="1407445"/>
          </a:xfrm>
        </p:spPr>
        <p:txBody>
          <a:bodyPr anchor="b">
            <a:normAutofit/>
          </a:bodyPr>
          <a:lstStyle/>
          <a:p>
            <a:r>
              <a:rPr lang="en-US" sz="5400" dirty="0"/>
              <a:t>MLDP Overview</a:t>
            </a:r>
            <a:br>
              <a:rPr lang="en-US" sz="5400" dirty="0"/>
            </a:br>
            <a:r>
              <a:rPr lang="en-US" sz="3200" dirty="0"/>
              <a:t>Data Platform (Datastore)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7092E-933C-A10A-2BD1-33317F49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09800" y="689067"/>
            <a:ext cx="5979152" cy="547986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5A9418-EFEF-E41A-DABA-D75C2F34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09185-A95D-5D7E-F596-0A7F61783142}"/>
              </a:ext>
            </a:extLst>
          </p:cNvPr>
          <p:cNvSpPr txBox="1"/>
          <p:nvPr/>
        </p:nvSpPr>
        <p:spPr>
          <a:xfrm>
            <a:off x="7678204" y="6046227"/>
            <a:ext cx="410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Platform use cases as seen by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9347F-E26E-0FD6-A5CC-5A616DCD3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2803529"/>
            <a:ext cx="6664376" cy="38996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The Data Platform (formerly Datastore) manages the data archive and is the primary interaction point for data scientists.</a:t>
            </a:r>
          </a:p>
          <a:p>
            <a:r>
              <a:rPr lang="en-US" sz="2200" dirty="0"/>
              <a:t>A </a:t>
            </a:r>
            <a:r>
              <a:rPr lang="en-US" sz="2200" b="1" dirty="0"/>
              <a:t>standalone system</a:t>
            </a:r>
            <a:r>
              <a:rPr lang="en-US" sz="2200" dirty="0"/>
              <a:t>.</a:t>
            </a:r>
          </a:p>
          <a:p>
            <a:pPr lvl="1"/>
            <a:r>
              <a:rPr lang="en-US" sz="1800" dirty="0"/>
              <a:t>Independent of EPICS</a:t>
            </a:r>
          </a:p>
          <a:p>
            <a:pPr lvl="1"/>
            <a:r>
              <a:rPr lang="en-US" sz="1800" dirty="0"/>
              <a:t>RPC-based communications framework (gRPC).</a:t>
            </a:r>
          </a:p>
          <a:p>
            <a:pPr lvl="1"/>
            <a:endParaRPr lang="en-US" sz="1800" dirty="0"/>
          </a:p>
          <a:p>
            <a:r>
              <a:rPr lang="en-US" sz="2200" dirty="0"/>
              <a:t>Fundamental components implemented as services</a:t>
            </a:r>
          </a:p>
          <a:p>
            <a:pPr lvl="1"/>
            <a:r>
              <a:rPr lang="en-US" sz="1800" b="1" dirty="0"/>
              <a:t>Ingestion Service </a:t>
            </a:r>
            <a:r>
              <a:rPr lang="en-US" sz="1800" dirty="0"/>
              <a:t>– clients are Data Providers that supply data to the archive.</a:t>
            </a:r>
          </a:p>
          <a:p>
            <a:pPr lvl="1"/>
            <a:endParaRPr lang="en-US" sz="1800" dirty="0"/>
          </a:p>
          <a:p>
            <a:pPr lvl="1"/>
            <a:r>
              <a:rPr lang="en-US" sz="1800" b="1" dirty="0"/>
              <a:t>Query Service</a:t>
            </a:r>
            <a:r>
              <a:rPr lang="en-US" sz="1800" dirty="0"/>
              <a:t> – clients are Data Consumers that interact with archive data (and metadata) </a:t>
            </a:r>
          </a:p>
          <a:p>
            <a:pPr lvl="2"/>
            <a:r>
              <a:rPr lang="en-US" sz="1400" dirty="0"/>
              <a:t>Engineers, data scientists, physicists, applications, remote users, etc.</a:t>
            </a:r>
          </a:p>
          <a:p>
            <a:pPr lvl="1"/>
            <a:endParaRPr lang="en-US" sz="1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19BB00-75BE-0937-E40F-E067DAB8AEF2}"/>
              </a:ext>
            </a:extLst>
          </p:cNvPr>
          <p:cNvSpPr txBox="1">
            <a:spLocks/>
          </p:cNvSpPr>
          <p:nvPr/>
        </p:nvSpPr>
        <p:spPr>
          <a:xfrm>
            <a:off x="492935" y="1632772"/>
            <a:ext cx="3993617" cy="755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Clients are generically divided into </a:t>
            </a:r>
            <a:br>
              <a:rPr lang="en-US" sz="2000" dirty="0"/>
            </a:br>
            <a:r>
              <a:rPr lang="en-US" sz="2000" b="1" dirty="0"/>
              <a:t>Data Providers</a:t>
            </a:r>
            <a:r>
              <a:rPr lang="en-US" sz="2000" dirty="0"/>
              <a:t>  - populate data archive</a:t>
            </a:r>
            <a:br>
              <a:rPr lang="en-US" sz="2000" dirty="0"/>
            </a:br>
            <a:r>
              <a:rPr lang="en-US" sz="2000" b="1" dirty="0"/>
              <a:t>Data Consumers</a:t>
            </a:r>
            <a:r>
              <a:rPr lang="en-US" sz="2000" dirty="0"/>
              <a:t> - utilize data archive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5898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148C-0657-9B8F-E5A2-C289C9C3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39" y="2763042"/>
            <a:ext cx="6884034" cy="40949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Web Application</a:t>
            </a:r>
            <a:r>
              <a:rPr lang="en-US" sz="2200" dirty="0"/>
              <a:t> is a remote application deployed to web browsers by the DP </a:t>
            </a:r>
            <a:r>
              <a:rPr lang="en-US" sz="2200" b="1" dirty="0"/>
              <a:t>Web Service</a:t>
            </a:r>
            <a:r>
              <a:rPr lang="en-US" sz="2200" dirty="0"/>
              <a:t> (Application Server).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Web Application deployed upon initial browser connection, then </a:t>
            </a:r>
          </a:p>
          <a:p>
            <a:pPr lvl="1"/>
            <a:r>
              <a:rPr lang="en-US" sz="1800" dirty="0"/>
              <a:t>Web Service manages communications between Web Application and Data Platform.</a:t>
            </a:r>
          </a:p>
          <a:p>
            <a:pPr lvl="1"/>
            <a:endParaRPr lang="en-US" sz="1800" dirty="0"/>
          </a:p>
          <a:p>
            <a:r>
              <a:rPr lang="en-US" sz="2200" dirty="0"/>
              <a:t>Web Application provides remote access to the DP data archive.</a:t>
            </a:r>
          </a:p>
          <a:p>
            <a:pPr lvl="1"/>
            <a:r>
              <a:rPr lang="en-US" sz="1800" dirty="0"/>
              <a:t>Facilitates a subset of Query Service use cases.</a:t>
            </a:r>
          </a:p>
          <a:p>
            <a:pPr lvl="1"/>
            <a:r>
              <a:rPr lang="en-US" sz="1800" dirty="0"/>
              <a:t>Tools for inspection, visualization, downloads, and some data analysis.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346B6-1E17-2EA8-5154-7B29B6CE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7173" y="2823491"/>
            <a:ext cx="5043128" cy="3848215"/>
          </a:xfrm>
          <a:prstGeom prst="rect">
            <a:avLst/>
          </a:prstGeom>
        </p:spPr>
      </p:pic>
      <p:pic>
        <p:nvPicPr>
          <p:cNvPr id="7" name="Picture 6" descr="A diagram of a web service&#10;&#10;Description automatically generated">
            <a:extLst>
              <a:ext uri="{FF2B5EF4-FFF2-40B4-BE49-F238E27FC236}">
                <a16:creationId xmlns:a16="http://schemas.microsoft.com/office/drawing/2014/main" id="{4F79E857-46FE-284C-133B-F2AA281D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306" y="1"/>
            <a:ext cx="6332010" cy="257674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3B60222-0A50-AEB5-D75F-703E650A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88727-370C-5F74-FCD0-1F95A66AB4F3}"/>
              </a:ext>
            </a:extLst>
          </p:cNvPr>
          <p:cNvSpPr txBox="1"/>
          <p:nvPr/>
        </p:nvSpPr>
        <p:spPr>
          <a:xfrm>
            <a:off x="7660656" y="2238195"/>
            <a:ext cx="349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Web Application/Web Service use cases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01DB1-65C2-BFE3-324D-8C2B782CFB55}"/>
              </a:ext>
            </a:extLst>
          </p:cNvPr>
          <p:cNvSpPr txBox="1"/>
          <p:nvPr/>
        </p:nvSpPr>
        <p:spPr>
          <a:xfrm>
            <a:off x="7431169" y="6418432"/>
            <a:ext cx="3723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Web Application/Web Service architecture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D87FD-EE9F-EBC9-C1C5-2461FBA6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37" y="340177"/>
            <a:ext cx="6492891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MLDP Overview</a:t>
            </a:r>
            <a:br>
              <a:rPr lang="en-US" sz="5400" dirty="0"/>
            </a:br>
            <a:r>
              <a:rPr lang="en-US" sz="3600" dirty="0"/>
              <a:t>Web Service and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01211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7996-5C8C-93C5-A8BF-EB8592B1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5" y="71161"/>
            <a:ext cx="6924493" cy="700592"/>
          </a:xfrm>
        </p:spPr>
        <p:txBody>
          <a:bodyPr anchor="t">
            <a:noAutofit/>
          </a:bodyPr>
          <a:lstStyle/>
          <a:p>
            <a:r>
              <a:rPr lang="en-US" sz="5400" dirty="0"/>
              <a:t>MLDP Project Status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426F9-0D71-D9A5-C7E7-C09708276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6" y="970539"/>
            <a:ext cx="9909096" cy="575093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A prototype of the MLDP was developed in Phase I.</a:t>
            </a:r>
          </a:p>
          <a:p>
            <a:pPr lvl="2"/>
            <a:r>
              <a:rPr lang="en-US" sz="1600" dirty="0"/>
              <a:t>Proof of principle – Rapid development required extensive use of 3</a:t>
            </a:r>
            <a:r>
              <a:rPr lang="en-US" sz="1600" baseline="30000" dirty="0"/>
              <a:t>rd</a:t>
            </a:r>
            <a:r>
              <a:rPr lang="en-US" sz="1600" dirty="0"/>
              <a:t> party systems and technologies.</a:t>
            </a:r>
          </a:p>
          <a:p>
            <a:pPr lvl="2"/>
            <a:r>
              <a:rPr lang="en-US" sz="1600" dirty="0"/>
              <a:t>Extensive performance and operation evaluations.</a:t>
            </a:r>
          </a:p>
          <a:p>
            <a:pPr lvl="1"/>
            <a:r>
              <a:rPr lang="en-US" sz="1600" dirty="0"/>
              <a:t>Aggregator system is mature – built in-house using only EPICS technologies.</a:t>
            </a:r>
          </a:p>
          <a:p>
            <a:pPr lvl="1"/>
            <a:endParaRPr lang="en-US" sz="1600" dirty="0"/>
          </a:p>
          <a:p>
            <a:r>
              <a:rPr lang="en-US" sz="2000" dirty="0"/>
              <a:t>Completed - Redesign of Data Platform archive and core services</a:t>
            </a:r>
          </a:p>
          <a:p>
            <a:pPr lvl="1"/>
            <a:r>
              <a:rPr lang="en-US" sz="1600" dirty="0"/>
              <a:t>Eliminated many 3</a:t>
            </a:r>
            <a:r>
              <a:rPr lang="en-US" sz="1600" baseline="30000" dirty="0"/>
              <a:t>rd</a:t>
            </a:r>
            <a:r>
              <a:rPr lang="en-US" sz="1600" dirty="0"/>
              <a:t> party systems – now restricted to Java, gRPC, and MongoDB.</a:t>
            </a:r>
          </a:p>
          <a:p>
            <a:pPr lvl="1"/>
            <a:r>
              <a:rPr lang="en-US" sz="1600" dirty="0"/>
              <a:t>gRPC communications framework redesigned and operational.</a:t>
            </a:r>
          </a:p>
          <a:p>
            <a:pPr lvl="1"/>
            <a:r>
              <a:rPr lang="en-US" sz="1600" dirty="0"/>
              <a:t>Evaluation of C++ gRPC for datastream processing (~ 500 Mbps transmission rates).</a:t>
            </a:r>
          </a:p>
          <a:p>
            <a:pPr lvl="1"/>
            <a:r>
              <a:rPr lang="en-US" sz="1600" dirty="0"/>
              <a:t>Integrated deployment systems (operational but incomplete).</a:t>
            </a:r>
          </a:p>
          <a:p>
            <a:pPr lvl="1"/>
            <a:r>
              <a:rPr lang="en-US" sz="1600" dirty="0"/>
              <a:t>New Ingestion Service operational (basic functionality).</a:t>
            </a:r>
          </a:p>
          <a:p>
            <a:pPr lvl="1"/>
            <a:r>
              <a:rPr lang="en-US" sz="1600" dirty="0"/>
              <a:t>New Query Service (basic functionality) is near completion.</a:t>
            </a:r>
          </a:p>
          <a:p>
            <a:pPr lvl="1"/>
            <a:endParaRPr lang="en-US" sz="1600" dirty="0"/>
          </a:p>
          <a:p>
            <a:r>
              <a:rPr lang="en-US" sz="2000" dirty="0"/>
              <a:t>Performance improvements</a:t>
            </a:r>
          </a:p>
          <a:p>
            <a:pPr lvl="1"/>
            <a:r>
              <a:rPr lang="en-US" sz="1600" dirty="0"/>
              <a:t>Ingestion over 200x faster than prototype at ~ 200 Mbps data archiving rates.</a:t>
            </a:r>
          </a:p>
          <a:p>
            <a:pPr lvl="1"/>
            <a:endParaRPr lang="en-US" sz="1600" dirty="0"/>
          </a:p>
          <a:p>
            <a:r>
              <a:rPr lang="en-US" sz="2000" dirty="0"/>
              <a:t>Current Activities (Year 1)</a:t>
            </a:r>
          </a:p>
          <a:p>
            <a:pPr lvl="1"/>
            <a:r>
              <a:rPr lang="en-US" sz="1600" dirty="0"/>
              <a:t>API language library development (Java and Python).</a:t>
            </a:r>
          </a:p>
          <a:p>
            <a:pPr lvl="2"/>
            <a:r>
              <a:rPr lang="en-US" sz="1200" dirty="0"/>
              <a:t>Migrating/expanding existing prototype libraries to new architecture.</a:t>
            </a:r>
          </a:p>
          <a:p>
            <a:pPr lvl="1"/>
            <a:r>
              <a:rPr lang="en-US" sz="1600" dirty="0"/>
              <a:t>Enhanced Query Service architecture (distributed client/service processing).</a:t>
            </a:r>
          </a:p>
          <a:p>
            <a:pPr lvl="1"/>
            <a:r>
              <a:rPr lang="en-US" sz="1600" dirty="0"/>
              <a:t>Annotation Service is next priority.</a:t>
            </a:r>
          </a:p>
          <a:p>
            <a:pPr lvl="1"/>
            <a:endParaRPr lang="en-US" sz="1600" dirty="0"/>
          </a:p>
          <a:p>
            <a:r>
              <a:rPr lang="en-US" sz="2000" dirty="0"/>
              <a:t>Future Activities (Year 2)</a:t>
            </a:r>
          </a:p>
          <a:p>
            <a:pPr lvl="1"/>
            <a:r>
              <a:rPr lang="en-US" sz="1600" dirty="0"/>
              <a:t>Web Application refactoring and extensions (ongoing).</a:t>
            </a:r>
          </a:p>
          <a:p>
            <a:pPr lvl="1"/>
            <a:r>
              <a:rPr lang="en-US" sz="1600" dirty="0"/>
              <a:t>Datastream processing architecture.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pic>
        <p:nvPicPr>
          <p:cNvPr id="7" name="Graphic 6" descr="Presentation with Checklist">
            <a:extLst>
              <a:ext uri="{FF2B5EF4-FFF2-40B4-BE49-F238E27FC236}">
                <a16:creationId xmlns:a16="http://schemas.microsoft.com/office/drawing/2014/main" id="{994FB578-CBA4-0512-458E-521C3051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0936" y="-20373"/>
            <a:ext cx="1584253" cy="15842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E6DE0-1988-EA68-1C70-E0A05A6C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6BACBE-63AB-4A4D-D581-FD6A253840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1410" y="1738971"/>
            <a:ext cx="5170590" cy="3848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C5BB0-F709-92AE-B4DD-AA4AD98DA6B6}"/>
              </a:ext>
            </a:extLst>
          </p:cNvPr>
          <p:cNvSpPr txBox="1"/>
          <p:nvPr/>
        </p:nvSpPr>
        <p:spPr>
          <a:xfrm>
            <a:off x="8325947" y="541737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SBIR Phase II activities</a:t>
            </a:r>
          </a:p>
        </p:txBody>
      </p:sp>
    </p:spTree>
    <p:extLst>
      <p:ext uri="{BB962C8B-B14F-4D97-AF65-F5344CB8AC3E}">
        <p14:creationId xmlns:p14="http://schemas.microsoft.com/office/powerpoint/2010/main" val="222053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711E1-F632-BBC5-A018-7B07C144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61" y="260722"/>
            <a:ext cx="4270151" cy="17181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Status</a:t>
            </a:r>
            <a:b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/>
              <a:t>Evaluations and b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enchmarking for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2B2A3-884F-EBE1-3857-5E2A7DE65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61" y="4548247"/>
            <a:ext cx="4550371" cy="193936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2000" dirty="0"/>
              <a:t>Final design decisions for Data Platform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– development/performance/deploy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gRPC – standalone comm. framework</a:t>
            </a:r>
          </a:p>
          <a:p>
            <a:r>
              <a:rPr lang="en-US" sz="1800" dirty="0"/>
              <a:t>MongoDB – both time-series and metadata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HDF5* – reserved for legacy data/performance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69FF-2A8C-A977-7898-731C3791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5A4028-0034-D980-7DAE-332B4A8F1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922304"/>
              </p:ext>
            </p:extLst>
          </p:nvPr>
        </p:nvGraphicFramePr>
        <p:xfrm>
          <a:off x="4876932" y="640080"/>
          <a:ext cx="6769345" cy="5550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6793">
                  <a:extLst>
                    <a:ext uri="{9D8B030D-6E8A-4147-A177-3AD203B41FA5}">
                      <a16:colId xmlns:a16="http://schemas.microsoft.com/office/drawing/2014/main" val="1086377373"/>
                    </a:ext>
                  </a:extLst>
                </a:gridCol>
                <a:gridCol w="2167760">
                  <a:extLst>
                    <a:ext uri="{9D8B030D-6E8A-4147-A177-3AD203B41FA5}">
                      <a16:colId xmlns:a16="http://schemas.microsoft.com/office/drawing/2014/main" val="3204432495"/>
                    </a:ext>
                  </a:extLst>
                </a:gridCol>
                <a:gridCol w="1924792">
                  <a:extLst>
                    <a:ext uri="{9D8B030D-6E8A-4147-A177-3AD203B41FA5}">
                      <a16:colId xmlns:a16="http://schemas.microsoft.com/office/drawing/2014/main" val="354558665"/>
                    </a:ext>
                  </a:extLst>
                </a:gridCol>
              </a:tblGrid>
              <a:tr h="393793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Benchmark Description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Data Rates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153556"/>
                  </a:ext>
                </a:extLst>
              </a:tr>
              <a:tr h="6294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Double Values (vals/sec)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Bytes (bytes/sec)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2216999727"/>
                  </a:ext>
                </a:extLst>
              </a:tr>
              <a:tr h="3937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gRPC network transmission (Java)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22M – 33M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176M – 264M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2955729807"/>
                  </a:ext>
                </a:extLst>
              </a:tr>
              <a:tr h="570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Archiving, structured - HDF5 large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68M – 77M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544M – 616M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4024263016"/>
                  </a:ext>
                </a:extLst>
              </a:tr>
              <a:tr h="3937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Archiving, structured - JSON files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38M – 47M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304M – 376M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2216985608"/>
                  </a:ext>
                </a:extLst>
              </a:tr>
              <a:tr h="3937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Archiving, buckets - MongoDB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7M – 11M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56M – 88M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3214125875"/>
                  </a:ext>
                </a:extLst>
              </a:tr>
              <a:tr h="3937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Archiving, buckets - MariaDB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4.5M – 5.5M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36M – 44M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2038490262"/>
                  </a:ext>
                </a:extLst>
              </a:tr>
              <a:tr h="570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Archiving, structured - HDF5 small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1.3M – 2.4M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10.4M – 19.2M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3802370875"/>
                  </a:ext>
                </a:extLst>
              </a:tr>
              <a:tr h="3937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Archiving, points - InfluxDB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750K – 940K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6M – 7.52M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3976886365"/>
                  </a:ext>
                </a:extLst>
              </a:tr>
              <a:tr h="3937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Archiving, points - MongoDB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360K – 410K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2.88M – 3.28M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2097365835"/>
                  </a:ext>
                </a:extLst>
              </a:tr>
              <a:tr h="3937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Archiving, points - MariaDB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140K – 162K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1.12M – 1.3M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2333184546"/>
                  </a:ext>
                </a:extLst>
              </a:tr>
              <a:tr h="6294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Metadata updates - MongoDB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11K to 36K updates/sec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377" marR="61377" marT="61377" marB="61377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- 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06" marR="9206" marT="9206" marB="9206"/>
                </a:tc>
                <a:extLst>
                  <a:ext uri="{0D108BD9-81ED-4DB2-BD59-A6C34878D82A}">
                    <a16:rowId xmlns:a16="http://schemas.microsoft.com/office/drawing/2014/main" val="33641852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27CADE-A03A-4CB7-3161-C3643D8B450F}"/>
              </a:ext>
            </a:extLst>
          </p:cNvPr>
          <p:cNvSpPr txBox="1"/>
          <p:nvPr/>
        </p:nvSpPr>
        <p:spPr>
          <a:xfrm>
            <a:off x="5696465" y="6231766"/>
            <a:ext cx="545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Platform component evaluation and benchmarking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30FE43-B4B9-04D3-A7DD-62DCC5EC3440}"/>
              </a:ext>
            </a:extLst>
          </p:cNvPr>
          <p:cNvSpPr txBox="1">
            <a:spLocks/>
          </p:cNvSpPr>
          <p:nvPr/>
        </p:nvSpPr>
        <p:spPr>
          <a:xfrm>
            <a:off x="326561" y="2085958"/>
            <a:ext cx="4356650" cy="20831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Redesign of Data Platform required extensive testing and benchmarking of existing technologies and methods.</a:t>
            </a:r>
          </a:p>
          <a:p>
            <a:r>
              <a:rPr lang="en-US" sz="2000" dirty="0"/>
              <a:t>Performance</a:t>
            </a:r>
          </a:p>
          <a:p>
            <a:r>
              <a:rPr lang="en-US" sz="2000" dirty="0"/>
              <a:t>Modularity/dependencies </a:t>
            </a:r>
          </a:p>
          <a:p>
            <a:r>
              <a:rPr lang="en-US" sz="2000" dirty="0"/>
              <a:t>Development effort</a:t>
            </a:r>
          </a:p>
          <a:p>
            <a:r>
              <a:rPr lang="en-US" sz="2000" dirty="0"/>
              <a:t>Ease of deployment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558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DC880-11D9-9DDD-FFCA-C05C726F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65" y="548640"/>
            <a:ext cx="3978343" cy="5431536"/>
          </a:xfrm>
        </p:spPr>
        <p:txBody>
          <a:bodyPr>
            <a:normAutofit/>
          </a:bodyPr>
          <a:lstStyle/>
          <a:p>
            <a:r>
              <a:rPr lang="en-US" sz="5400" dirty="0"/>
              <a:t>Data Platform</a:t>
            </a:r>
            <a:br>
              <a:rPr lang="en-US" sz="5400" dirty="0"/>
            </a:br>
            <a:r>
              <a:rPr lang="en-US" sz="2800" dirty="0"/>
              <a:t>Data Platform as a Standalone system</a:t>
            </a:r>
            <a:endParaRPr lang="en-US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ABD54-235D-C94A-B9A2-A4166E7F1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3820617"/>
          </a:xfrm>
        </p:spPr>
        <p:txBody>
          <a:bodyPr anchor="ctr">
            <a:normAutofit lnSpcReduction="10000"/>
          </a:bodyPr>
          <a:lstStyle/>
          <a:p>
            <a:r>
              <a:rPr lang="en-US" sz="2200" dirty="0"/>
              <a:t>Basic Architecture</a:t>
            </a:r>
          </a:p>
          <a:p>
            <a:pPr lvl="1"/>
            <a:r>
              <a:rPr lang="en-US" sz="1800" dirty="0"/>
              <a:t>Services based</a:t>
            </a:r>
          </a:p>
          <a:p>
            <a:pPr lvl="1"/>
            <a:endParaRPr lang="en-US" sz="1800" dirty="0"/>
          </a:p>
          <a:p>
            <a:r>
              <a:rPr lang="en-US" sz="2200" dirty="0"/>
              <a:t>Use Cases</a:t>
            </a:r>
          </a:p>
          <a:p>
            <a:pPr lvl="1"/>
            <a:r>
              <a:rPr lang="en-US" sz="1800" dirty="0"/>
              <a:t>Use cases supported by each service.</a:t>
            </a:r>
          </a:p>
          <a:p>
            <a:pPr lvl="1"/>
            <a:endParaRPr lang="en-US" sz="1800" dirty="0"/>
          </a:p>
          <a:p>
            <a:r>
              <a:rPr lang="en-US" sz="2200" dirty="0"/>
              <a:t>Communications</a:t>
            </a:r>
          </a:p>
          <a:p>
            <a:pPr lvl="1"/>
            <a:r>
              <a:rPr lang="en-US" sz="1800" dirty="0"/>
              <a:t>Direct gRPC interface</a:t>
            </a:r>
          </a:p>
          <a:p>
            <a:pPr lvl="1"/>
            <a:r>
              <a:rPr lang="en-US" sz="1800" dirty="0"/>
              <a:t>Language libraries (Java and Python APIs)</a:t>
            </a:r>
          </a:p>
          <a:p>
            <a:pPr lvl="1"/>
            <a:endParaRPr lang="en-US" sz="1800" dirty="0"/>
          </a:p>
          <a:p>
            <a:r>
              <a:rPr lang="en-US" sz="2200" dirty="0"/>
              <a:t>Installation and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D8784-98D8-5FE8-8B9A-2B295309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CF3E3-5DD4-DB86-7262-21D1DBAD39FE}"/>
              </a:ext>
            </a:extLst>
          </p:cNvPr>
          <p:cNvSpPr txBox="1"/>
          <p:nvPr/>
        </p:nvSpPr>
        <p:spPr>
          <a:xfrm>
            <a:off x="5328299" y="5061584"/>
            <a:ext cx="6206046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Again, the </a:t>
            </a:r>
            <a:r>
              <a:rPr lang="en-US" b="1" dirty="0"/>
              <a:t>Data Platform</a:t>
            </a:r>
            <a:r>
              <a:rPr lang="en-US" dirty="0"/>
              <a:t> is currently under development.  </a:t>
            </a:r>
          </a:p>
          <a:p>
            <a:endParaRPr lang="en-US" dirty="0"/>
          </a:p>
          <a:p>
            <a:r>
              <a:rPr lang="en-US" dirty="0"/>
              <a:t>Development and support for the </a:t>
            </a:r>
            <a:r>
              <a:rPr lang="en-US" b="1" dirty="0"/>
              <a:t>Datastore</a:t>
            </a:r>
            <a:r>
              <a:rPr lang="en-US" dirty="0"/>
              <a:t> prototype has been suspended.</a:t>
            </a:r>
          </a:p>
        </p:txBody>
      </p:sp>
    </p:spTree>
    <p:extLst>
      <p:ext uri="{BB962C8B-B14F-4D97-AF65-F5344CB8AC3E}">
        <p14:creationId xmlns:p14="http://schemas.microsoft.com/office/powerpoint/2010/main" val="1554343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FE8CF-95BF-4ADE-12A0-0C9C7C33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8" y="231528"/>
            <a:ext cx="4787965" cy="1117701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Data Platform</a:t>
            </a:r>
            <a:br>
              <a:rPr lang="en-US" sz="4800" dirty="0"/>
            </a:br>
            <a:r>
              <a:rPr lang="en-US" sz="2800" dirty="0"/>
              <a:t>Architecture and Deployment </a:t>
            </a:r>
            <a:endParaRPr lang="en-US" sz="48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A98A6-98A4-CCA6-5F64-8793A48CC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08331" y="175654"/>
            <a:ext cx="7280620" cy="6418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B0C9E8-F074-C931-B485-C0F70FE92971}"/>
              </a:ext>
            </a:extLst>
          </p:cNvPr>
          <p:cNvSpPr txBox="1"/>
          <p:nvPr/>
        </p:nvSpPr>
        <p:spPr>
          <a:xfrm>
            <a:off x="5901603" y="6340471"/>
            <a:ext cx="6138035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47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Platform composite diagram with client relationships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C6F649-A504-5297-E387-262152D9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B178B-A331-C1E7-A4AE-0EA4D60FA748}"/>
              </a:ext>
            </a:extLst>
          </p:cNvPr>
          <p:cNvSpPr txBox="1"/>
          <p:nvPr/>
        </p:nvSpPr>
        <p:spPr>
          <a:xfrm>
            <a:off x="129004" y="1803287"/>
            <a:ext cx="49713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closer look at DP architecture and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Recall clients are </a:t>
            </a:r>
            <a:r>
              <a:rPr lang="en-US" sz="1600" b="1" dirty="0"/>
              <a:t>Data Providers</a:t>
            </a:r>
            <a:r>
              <a:rPr lang="en-US" sz="1600" dirty="0"/>
              <a:t> and </a:t>
            </a:r>
            <a:r>
              <a:rPr lang="en-US" sz="1600" b="1" dirty="0"/>
              <a:t>Data Consumers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00977-A832-C4A8-16EA-E7B99C36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62" y="2872899"/>
            <a:ext cx="4845733" cy="3721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Separate DP components implemented as services supporting various client use cases.</a:t>
            </a:r>
          </a:p>
          <a:p>
            <a:r>
              <a:rPr lang="en-US" sz="2000" b="1" dirty="0"/>
              <a:t>Ingestion Service</a:t>
            </a:r>
            <a:r>
              <a:rPr lang="en-US" sz="2000" dirty="0"/>
              <a:t> supports all Data Provider use cases (e.g., Aggregator).</a:t>
            </a:r>
          </a:p>
          <a:p>
            <a:endParaRPr lang="en-US" sz="2000" dirty="0"/>
          </a:p>
          <a:p>
            <a:r>
              <a:rPr lang="en-US" sz="2000" dirty="0"/>
              <a:t>“Query Service” has subcomponents</a:t>
            </a:r>
          </a:p>
          <a:p>
            <a:pPr lvl="1"/>
            <a:r>
              <a:rPr lang="en-US" sz="1600" b="1" dirty="0"/>
              <a:t>Query Service</a:t>
            </a:r>
            <a:r>
              <a:rPr lang="en-US" sz="1600" dirty="0"/>
              <a:t> (proper) – archive search/query</a:t>
            </a:r>
          </a:p>
          <a:p>
            <a:pPr lvl="1"/>
            <a:r>
              <a:rPr lang="en-US" sz="1600" b="1" dirty="0"/>
              <a:t>Annotation Service</a:t>
            </a:r>
            <a:r>
              <a:rPr lang="en-US" sz="1600" dirty="0"/>
              <a:t> – post-ingestion annotation</a:t>
            </a:r>
          </a:p>
          <a:p>
            <a:pPr lvl="1"/>
            <a:r>
              <a:rPr lang="en-US" sz="1600" b="1" dirty="0"/>
              <a:t>Datastream Service</a:t>
            </a:r>
            <a:r>
              <a:rPr lang="en-US" sz="1600" dirty="0"/>
              <a:t> –real-time data processing</a:t>
            </a:r>
          </a:p>
          <a:p>
            <a:pPr lvl="1"/>
            <a:r>
              <a:rPr lang="en-US" sz="1600" b="1" dirty="0"/>
              <a:t>Web Service</a:t>
            </a:r>
            <a:r>
              <a:rPr lang="en-US" sz="1600" dirty="0"/>
              <a:t> – remote archive access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5155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E452E-BFD0-DA4C-FCBD-06C0088C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95" y="321276"/>
            <a:ext cx="3978376" cy="1644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Platform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Ingestion Use Cases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6348BE-6CFD-FCA1-82F1-D46A6973B7AC}"/>
              </a:ext>
            </a:extLst>
          </p:cNvPr>
          <p:cNvSpPr txBox="1">
            <a:spLocks/>
          </p:cNvSpPr>
          <p:nvPr/>
        </p:nvSpPr>
        <p:spPr>
          <a:xfrm>
            <a:off x="4474042" y="136525"/>
            <a:ext cx="7596458" cy="3422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Data Ingestion</a:t>
            </a:r>
            <a:r>
              <a:rPr lang="en-US" sz="2000" dirty="0"/>
              <a:t> by the Data Platform (DP Archive population)</a:t>
            </a:r>
            <a:endParaRPr lang="en-US" sz="2000" b="1" dirty="0"/>
          </a:p>
          <a:p>
            <a:r>
              <a:rPr lang="en-US" sz="2000" dirty="0"/>
              <a:t>Ingestion Service supports Data Ingestion use case.</a:t>
            </a:r>
          </a:p>
          <a:p>
            <a:pPr lvl="1"/>
            <a:r>
              <a:rPr lang="en-US" sz="1600" dirty="0"/>
              <a:t>Clients are </a:t>
            </a:r>
            <a:r>
              <a:rPr lang="en-US" sz="1600" b="1" dirty="0"/>
              <a:t>Data Providers</a:t>
            </a:r>
            <a:r>
              <a:rPr lang="en-US" sz="1600" dirty="0"/>
              <a:t>.</a:t>
            </a:r>
          </a:p>
          <a:p>
            <a:pPr lvl="1"/>
            <a:r>
              <a:rPr lang="en-US" sz="1600" b="1" dirty="0"/>
              <a:t>Any Data Provider conforming to Ingestion API can populate DP archive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The Aggregator subsystem is one Data Provider.</a:t>
            </a:r>
          </a:p>
          <a:p>
            <a:pPr lvl="1"/>
            <a:endParaRPr lang="en-US" sz="1600" dirty="0"/>
          </a:p>
          <a:p>
            <a:r>
              <a:rPr lang="en-US" sz="2000" dirty="0"/>
              <a:t>Ingestion Service interface</a:t>
            </a:r>
          </a:p>
          <a:p>
            <a:pPr lvl="1"/>
            <a:r>
              <a:rPr lang="en-US" sz="1600" dirty="0"/>
              <a:t>Direct gRPC communications</a:t>
            </a:r>
          </a:p>
          <a:p>
            <a:pPr lvl="1"/>
            <a:r>
              <a:rPr lang="en-US" sz="1600" dirty="0"/>
              <a:t>Java language API library based upon </a:t>
            </a:r>
            <a:r>
              <a:rPr lang="en-US" sz="1600" dirty="0" err="1"/>
              <a:t>NTTable</a:t>
            </a:r>
            <a:r>
              <a:rPr lang="en-US" sz="1600" dirty="0"/>
              <a:t> ingestion</a:t>
            </a:r>
          </a:p>
        </p:txBody>
      </p:sp>
      <p:pic>
        <p:nvPicPr>
          <p:cNvPr id="5" name="Picture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1D615B19-4378-7335-142E-63273D76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31461" y="3559493"/>
            <a:ext cx="7065963" cy="32150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54AA9-15BA-794E-DDD6-29EB615E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1DEE0A-C69A-B443-635A-9248389B128D}"/>
              </a:ext>
            </a:extLst>
          </p:cNvPr>
          <p:cNvSpPr txBox="1"/>
          <p:nvPr/>
        </p:nvSpPr>
        <p:spPr>
          <a:xfrm>
            <a:off x="7397424" y="4285416"/>
            <a:ext cx="4599944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</a:t>
            </a:r>
            <a:r>
              <a:rPr lang="en-US" b="1" dirty="0">
                <a:solidFill>
                  <a:srgbClr val="C00000"/>
                </a:solidFill>
              </a:rPr>
              <a:t>The Ingestion Service supports the Data Platform is a standalone system.</a:t>
            </a:r>
          </a:p>
          <a:p>
            <a:endParaRPr lang="en-US" dirty="0"/>
          </a:p>
          <a:p>
            <a:r>
              <a:rPr lang="en-US" dirty="0"/>
              <a:t>After DP archive is populated via Ingestion Service, all backend MLDP use cases and services are available to Data Consumers.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9BD2E5-205E-AEA7-7DDB-08303C9A0957}"/>
              </a:ext>
            </a:extLst>
          </p:cNvPr>
          <p:cNvSpPr txBox="1"/>
          <p:nvPr/>
        </p:nvSpPr>
        <p:spPr>
          <a:xfrm>
            <a:off x="2081811" y="6171684"/>
            <a:ext cx="45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Ingestion Service internal use case breakdown</a:t>
            </a:r>
          </a:p>
        </p:txBody>
      </p:sp>
    </p:spTree>
    <p:extLst>
      <p:ext uri="{BB962C8B-B14F-4D97-AF65-F5344CB8AC3E}">
        <p14:creationId xmlns:p14="http://schemas.microsoft.com/office/powerpoint/2010/main" val="271773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E452E-BFD0-DA4C-FCBD-06C0088C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05" y="253005"/>
            <a:ext cx="374063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Data Platform</a:t>
            </a:r>
            <a:br>
              <a:rPr lang="en-US" dirty="0"/>
            </a:br>
            <a:r>
              <a:rPr lang="en-US" sz="2800" dirty="0"/>
              <a:t>Data Analysis Use Cases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54AA9-15BA-794E-DDD6-29EB615E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3BA4553-FA8E-2441-8109-D32DDCF7B537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6" name="Picture 5" descr="A diagram of a data analysis&#10;&#10;Description automatically generated">
            <a:extLst>
              <a:ext uri="{FF2B5EF4-FFF2-40B4-BE49-F238E27FC236}">
                <a16:creationId xmlns:a16="http://schemas.microsoft.com/office/drawing/2014/main" id="{6CB5105E-857A-0387-E712-5B775C9F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" y="3027404"/>
            <a:ext cx="7185931" cy="332894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33AC91-F9BC-3B27-AB6D-587F32A8AD92}"/>
              </a:ext>
            </a:extLst>
          </p:cNvPr>
          <p:cNvSpPr txBox="1">
            <a:spLocks/>
          </p:cNvSpPr>
          <p:nvPr/>
        </p:nvSpPr>
        <p:spPr>
          <a:xfrm>
            <a:off x="6976954" y="149482"/>
            <a:ext cx="5215046" cy="626993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Data Analysis</a:t>
            </a:r>
            <a:r>
              <a:rPr lang="en-US" sz="2000" dirty="0"/>
              <a:t> with the Data Platform</a:t>
            </a:r>
          </a:p>
          <a:p>
            <a:pPr marL="0" indent="0">
              <a:buNone/>
            </a:pPr>
            <a:r>
              <a:rPr lang="en-US" sz="2000" dirty="0"/>
              <a:t>Several “Query Service” components support various Data Analysis use cases.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Query Service – Interaction with DP archive</a:t>
            </a:r>
          </a:p>
          <a:p>
            <a:pPr lvl="1"/>
            <a:r>
              <a:rPr lang="en-US" sz="1600" dirty="0"/>
              <a:t>Supports data science mission of MLDP</a:t>
            </a:r>
          </a:p>
          <a:p>
            <a:pPr lvl="1"/>
            <a:r>
              <a:rPr lang="en-US" sz="1600" dirty="0"/>
              <a:t>Includes supporting components </a:t>
            </a:r>
            <a:endParaRPr lang="en-US" sz="1800" dirty="0"/>
          </a:p>
          <a:p>
            <a:pPr lvl="2"/>
            <a:r>
              <a:rPr lang="en-US" sz="1400" dirty="0"/>
              <a:t>Datastream Service (Real-time processing)</a:t>
            </a:r>
          </a:p>
          <a:p>
            <a:pPr lvl="2"/>
            <a:r>
              <a:rPr lang="en-US" sz="1400" dirty="0"/>
              <a:t>Annotation Service </a:t>
            </a:r>
          </a:p>
          <a:p>
            <a:pPr lvl="2"/>
            <a:r>
              <a:rPr lang="en-US" sz="1400" dirty="0"/>
              <a:t>Web Service</a:t>
            </a:r>
          </a:p>
          <a:p>
            <a:pPr lvl="2"/>
            <a:endParaRPr lang="en-US" b="1" dirty="0"/>
          </a:p>
          <a:p>
            <a:r>
              <a:rPr lang="en-US" sz="2000" dirty="0"/>
              <a:t>Annotation Service</a:t>
            </a:r>
          </a:p>
          <a:p>
            <a:pPr lvl="1"/>
            <a:r>
              <a:rPr lang="en-US" sz="1600" dirty="0"/>
              <a:t>Post-ingestion archive annotation by Data Consumers  (notes, associations, calculations…).</a:t>
            </a:r>
          </a:p>
          <a:p>
            <a:pPr lvl="1"/>
            <a:r>
              <a:rPr lang="en-US" sz="1600" dirty="0"/>
              <a:t>Archive annotations can be queried in conjunction with archive data.</a:t>
            </a:r>
          </a:p>
          <a:p>
            <a:pPr lvl="1"/>
            <a:r>
              <a:rPr lang="en-US" sz="1600" dirty="0"/>
              <a:t>Data Consumers create “value added” data.</a:t>
            </a:r>
          </a:p>
          <a:p>
            <a:pPr lvl="1"/>
            <a:endParaRPr lang="en-US" sz="1600" dirty="0"/>
          </a:p>
          <a:p>
            <a:r>
              <a:rPr lang="en-US" sz="2000" dirty="0"/>
              <a:t>Web Service (not shown)</a:t>
            </a:r>
          </a:p>
          <a:p>
            <a:pPr lvl="1"/>
            <a:r>
              <a:rPr lang="en-US" sz="1600" dirty="0"/>
              <a:t>Supports Remote Access for Data Consumers.</a:t>
            </a:r>
          </a:p>
          <a:p>
            <a:pPr lvl="1"/>
            <a:r>
              <a:rPr lang="en-US" sz="1600" dirty="0"/>
              <a:t>Offers subset of Data Analysis use cases.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33A40-9190-7769-90A6-5D5DBCC018A0}"/>
              </a:ext>
            </a:extLst>
          </p:cNvPr>
          <p:cNvSpPr txBox="1"/>
          <p:nvPr/>
        </p:nvSpPr>
        <p:spPr>
          <a:xfrm>
            <a:off x="2028091" y="6050080"/>
            <a:ext cx="471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 support by the DP Query Service</a:t>
            </a:r>
          </a:p>
        </p:txBody>
      </p:sp>
    </p:spTree>
    <p:extLst>
      <p:ext uri="{BB962C8B-B14F-4D97-AF65-F5344CB8AC3E}">
        <p14:creationId xmlns:p14="http://schemas.microsoft.com/office/powerpoint/2010/main" val="335255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BC935-DA10-8649-ACC3-5E175F70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18" y="82062"/>
            <a:ext cx="4045478" cy="188389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Data Platform</a:t>
            </a:r>
            <a:br>
              <a:rPr lang="en-US" sz="5400" dirty="0"/>
            </a:br>
            <a:r>
              <a:rPr lang="en-US" sz="3600" dirty="0"/>
              <a:t>Real-time Use Cases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28D3D-F03A-74C7-3FF9-D416FE27B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154" y="149731"/>
            <a:ext cx="7376146" cy="26998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Data Platform support for Data Consumer </a:t>
            </a:r>
            <a:r>
              <a:rPr lang="en-US" sz="2200" b="1" dirty="0"/>
              <a:t>Real-time </a:t>
            </a:r>
            <a:r>
              <a:rPr lang="en-US" sz="2200" dirty="0"/>
              <a:t>use cases.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Query Service</a:t>
            </a:r>
          </a:p>
          <a:p>
            <a:pPr lvl="1"/>
            <a:r>
              <a:rPr lang="en-US" sz="1800" dirty="0"/>
              <a:t>Objective - Search/Query performance on par with Ingestion Service (200 Mbps data query rates).</a:t>
            </a:r>
          </a:p>
          <a:p>
            <a:pPr lvl="1"/>
            <a:r>
              <a:rPr lang="en-US" sz="1800" dirty="0"/>
              <a:t>Additional direct support with Datastream Processing service </a:t>
            </a:r>
            <a:br>
              <a:rPr lang="en-US" sz="1800" dirty="0"/>
            </a:br>
            <a:r>
              <a:rPr lang="en-US" sz="1800" dirty="0"/>
              <a:t>includes Algorithm Plugins.*</a:t>
            </a:r>
          </a:p>
        </p:txBody>
      </p:sp>
      <p:pic>
        <p:nvPicPr>
          <p:cNvPr id="5" name="Picture 4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677F949C-451C-52E7-D709-8A6ACB9E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8" y="3116627"/>
            <a:ext cx="6714628" cy="3575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B29DC-90D7-D845-1ED6-C97469D4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8A3BB-60A0-2F78-7B15-BDD5339ECFC5}"/>
              </a:ext>
            </a:extLst>
          </p:cNvPr>
          <p:cNvSpPr txBox="1"/>
          <p:nvPr/>
        </p:nvSpPr>
        <p:spPr>
          <a:xfrm>
            <a:off x="6514010" y="6154675"/>
            <a:ext cx="542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*Future Advanced Data Sciences development (Year 2)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0CC8AF-19B3-C0EF-BA6C-9BAE2AFEFCA0}"/>
              </a:ext>
            </a:extLst>
          </p:cNvPr>
          <p:cNvSpPr txBox="1">
            <a:spLocks/>
          </p:cNvSpPr>
          <p:nvPr/>
        </p:nvSpPr>
        <p:spPr>
          <a:xfrm>
            <a:off x="6859446" y="3131627"/>
            <a:ext cx="4914755" cy="2869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Datastream Service* </a:t>
            </a:r>
          </a:p>
          <a:p>
            <a:pPr lvl="1"/>
            <a:r>
              <a:rPr lang="en-US" sz="1800" dirty="0"/>
              <a:t>Explicit support for real-time (online) applications.</a:t>
            </a:r>
          </a:p>
          <a:p>
            <a:pPr lvl="1"/>
            <a:r>
              <a:rPr lang="en-US" sz="1800" dirty="0"/>
              <a:t>Inline processing of ingestion data stream.</a:t>
            </a:r>
          </a:p>
          <a:p>
            <a:pPr lvl="1"/>
            <a:endParaRPr lang="en-US" sz="1800" dirty="0"/>
          </a:p>
          <a:p>
            <a:r>
              <a:rPr lang="en-US" sz="2200" dirty="0"/>
              <a:t>Algorithm Plugin*</a:t>
            </a:r>
          </a:p>
          <a:p>
            <a:pPr lvl="1"/>
            <a:r>
              <a:rPr lang="en-US" sz="1800" dirty="0"/>
              <a:t>Exceptional algorithms implemented as “plugins” to the datastream.</a:t>
            </a:r>
          </a:p>
        </p:txBody>
      </p:sp>
    </p:spTree>
    <p:extLst>
      <p:ext uri="{BB962C8B-B14F-4D97-AF65-F5344CB8AC3E}">
        <p14:creationId xmlns:p14="http://schemas.microsoft.com/office/powerpoint/2010/main" val="28995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02A97-E600-FF37-3ADA-2D2DA70B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Motivation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F84F-8743-4F48-E62E-641A2DBF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48640"/>
            <a:ext cx="6224335" cy="563678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Full-stack support for machine learning and general data science applications in large particle accelerator and experimental physics facilities.</a:t>
            </a:r>
          </a:p>
          <a:p>
            <a:pPr lvl="1"/>
            <a:r>
              <a:rPr lang="en-US" sz="1800" dirty="0"/>
              <a:t>From high-speed data acquisition to rapid ML/AI application development and deployment.</a:t>
            </a:r>
          </a:p>
          <a:p>
            <a:pPr lvl="1"/>
            <a:endParaRPr lang="en-US" sz="2200" dirty="0"/>
          </a:p>
          <a:p>
            <a:r>
              <a:rPr lang="en-US" sz="2200" kern="1200" dirty="0">
                <a:effectLst/>
                <a:ea typeface="SimSun" panose="02010600030101010101" pitchFamily="2" charset="-122"/>
              </a:rPr>
              <a:t>Provide a “data-science ready” host platform for building artificial intelligence, machine learning, and general data science applications for the diagnosis, modeling, control, and optimization of these facilities. </a:t>
            </a:r>
          </a:p>
          <a:p>
            <a:pPr lvl="1"/>
            <a:r>
              <a:rPr lang="en-US" sz="1800" dirty="0">
                <a:ea typeface="SimSun" panose="02010600030101010101" pitchFamily="2" charset="-122"/>
              </a:rPr>
              <a:t>A standardized platform for rapid implementation and deployment of ML/Data Science algorithms to different operating configurations and different facilities.</a:t>
            </a:r>
          </a:p>
          <a:p>
            <a:pPr lvl="1"/>
            <a:endParaRPr lang="en-US" sz="1800" dirty="0">
              <a:ea typeface="SimSun" panose="02010600030101010101" pitchFamily="2" charset="-122"/>
            </a:endParaRPr>
          </a:p>
          <a:p>
            <a:pPr lvl="1"/>
            <a:r>
              <a:rPr lang="en-US" sz="1800" dirty="0">
                <a:ea typeface="SimSun" panose="02010600030101010101" pitchFamily="2" charset="-122"/>
              </a:rPr>
              <a:t>Data science perspective of archived facility data.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77BE7-DED5-757F-69A6-1AA2F5A4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17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E5166-6DA2-0854-1385-6299D519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65" y="132514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Data Platform</a:t>
            </a:r>
            <a:br>
              <a:rPr lang="en-US" sz="5000" dirty="0"/>
            </a:br>
            <a:r>
              <a:rPr lang="en-US" sz="3200" dirty="0"/>
              <a:t>Snapshot Data Archive</a:t>
            </a:r>
            <a:endParaRPr lang="en-US" sz="5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D5C5F-200C-30B6-5964-173540F3C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46540" y="959908"/>
            <a:ext cx="7645460" cy="44534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94179-112F-1EEA-C359-32593174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192A-1AE7-341C-3C1C-1C120C77D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65" y="2692909"/>
            <a:ext cx="4818888" cy="36803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Time-series data are the primary constituent of the data archive.</a:t>
            </a:r>
          </a:p>
          <a:p>
            <a:r>
              <a:rPr lang="en-US" sz="2000" dirty="0"/>
              <a:t>Ingested as “Data Frames”.</a:t>
            </a:r>
            <a:br>
              <a:rPr lang="en-US" sz="2000" dirty="0"/>
            </a:br>
            <a:r>
              <a:rPr lang="en-US" sz="2000" dirty="0"/>
              <a:t>Equivalent to EPICS </a:t>
            </a:r>
            <a:r>
              <a:rPr lang="en-US" sz="2000" dirty="0" err="1"/>
              <a:t>NTTable</a:t>
            </a:r>
            <a:r>
              <a:rPr lang="en-US" sz="2000" dirty="0"/>
              <a:t> types.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Organized as as “Snapshots”.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Queries are available across all snapshots and data sources (PVs).</a:t>
            </a:r>
          </a:p>
          <a:p>
            <a:pPr lvl="1"/>
            <a:r>
              <a:rPr lang="en-US" sz="1800" dirty="0"/>
              <a:t>Query results are returned as dynamic data tables.</a:t>
            </a:r>
          </a:p>
        </p:txBody>
      </p:sp>
    </p:spTree>
    <p:extLst>
      <p:ext uri="{BB962C8B-B14F-4D97-AF65-F5344CB8AC3E}">
        <p14:creationId xmlns:p14="http://schemas.microsoft.com/office/powerpoint/2010/main" val="165849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21FB2-7112-0271-FC67-B255B0BC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Data Platform</a:t>
            </a:r>
            <a:br>
              <a:rPr lang="en-US" sz="5400" dirty="0"/>
            </a:br>
            <a:r>
              <a:rPr lang="en-US" sz="3200" dirty="0"/>
              <a:t>Metadata Archive</a:t>
            </a:r>
            <a:endParaRPr lang="en-US" sz="3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155A-1B4B-EBA8-131A-2C79E1D6F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Metadata</a:t>
            </a:r>
            <a:r>
              <a:rPr lang="en-US" sz="2200" dirty="0"/>
              <a:t> is crucial to Data Platform operations.</a:t>
            </a:r>
          </a:p>
          <a:p>
            <a:r>
              <a:rPr lang="en-US" sz="2200" dirty="0"/>
              <a:t>Facilitates data provenance.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Snapshot data queries are available by metadata properties.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Metadata system supports archive annotation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03E4D-CEE8-AFFB-9C8E-7892E054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929" y="136525"/>
            <a:ext cx="6343071" cy="64560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3B1BE-1312-18A3-D0D8-0E690771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6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BAA81-3386-2123-8215-CF205B7F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23" y="548640"/>
            <a:ext cx="4125585" cy="5431536"/>
          </a:xfrm>
        </p:spPr>
        <p:txBody>
          <a:bodyPr>
            <a:normAutofit/>
          </a:bodyPr>
          <a:lstStyle/>
          <a:p>
            <a:r>
              <a:rPr lang="en-US" sz="3200" dirty="0"/>
              <a:t>Data Platform</a:t>
            </a:r>
            <a:br>
              <a:rPr lang="en-US" sz="3800" dirty="0"/>
            </a:br>
            <a:r>
              <a:rPr lang="en-US" sz="4800" dirty="0"/>
              <a:t>Communication</a:t>
            </a:r>
            <a:endParaRPr lang="en-US" sz="38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554FB-F375-914F-6B13-CA3B0802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136525"/>
            <a:ext cx="6749059" cy="65849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There are 2 communication methods with Data Platform: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Direct gRPC communications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API libraries</a:t>
            </a:r>
          </a:p>
          <a:p>
            <a:pPr lvl="1"/>
            <a:endParaRPr lang="en-US" sz="2200" dirty="0"/>
          </a:p>
          <a:p>
            <a:pPr marL="0" indent="0">
              <a:buNone/>
            </a:pPr>
            <a:r>
              <a:rPr lang="en-US" sz="2000" dirty="0"/>
              <a:t>1. gRPC/Protocol Buffers</a:t>
            </a:r>
          </a:p>
          <a:p>
            <a:pPr lvl="1"/>
            <a:r>
              <a:rPr lang="en-US" sz="1800" dirty="0"/>
              <a:t>Data Platform has an gRPC-based communications framework utilizing Protocol Buffers for message definition.</a:t>
            </a:r>
          </a:p>
          <a:p>
            <a:pPr lvl="1"/>
            <a:r>
              <a:rPr lang="en-US" sz="1800" dirty="0"/>
              <a:t>Data Platform communications framework is defined in package </a:t>
            </a:r>
            <a:r>
              <a:rPr lang="en-US" sz="1800" i="1" dirty="0" err="1"/>
              <a:t>dp-grpc</a:t>
            </a:r>
            <a:r>
              <a:rPr lang="en-US" sz="1800" dirty="0"/>
              <a:t> (in “proto” meta language).</a:t>
            </a:r>
          </a:p>
          <a:p>
            <a:pPr lvl="2"/>
            <a:r>
              <a:rPr lang="en-US" sz="1400" dirty="0"/>
              <a:t>Clients must import, build, and install </a:t>
            </a:r>
            <a:r>
              <a:rPr lang="en-US" sz="1400" dirty="0" err="1"/>
              <a:t>dp-grpc</a:t>
            </a:r>
            <a:r>
              <a:rPr lang="en-US" sz="1400" dirty="0"/>
              <a:t> package locally.</a:t>
            </a:r>
          </a:p>
          <a:p>
            <a:pPr lvl="2"/>
            <a:r>
              <a:rPr lang="en-US" sz="1400" dirty="0"/>
              <a:t>Clients choose preferred language gRPC library.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000" dirty="0"/>
              <a:t>2. API Libraries </a:t>
            </a:r>
            <a:br>
              <a:rPr lang="en-US" sz="2200" dirty="0"/>
            </a:br>
            <a:r>
              <a:rPr lang="en-US" sz="2200" dirty="0"/>
              <a:t>  Programming language support</a:t>
            </a:r>
          </a:p>
          <a:p>
            <a:pPr lvl="1"/>
            <a:r>
              <a:rPr lang="en-US" sz="1800" dirty="0"/>
              <a:t>Ingestion Service </a:t>
            </a:r>
          </a:p>
          <a:p>
            <a:pPr lvl="2"/>
            <a:r>
              <a:rPr lang="en-US" sz="1400" dirty="0"/>
              <a:t> Java API based upon “data frame” ingestion (analogous to </a:t>
            </a:r>
            <a:r>
              <a:rPr lang="en-US" sz="1400" dirty="0" err="1"/>
              <a:t>NTTable</a:t>
            </a:r>
            <a:r>
              <a:rPr lang="en-US" sz="1400" dirty="0"/>
              <a:t>).</a:t>
            </a:r>
          </a:p>
          <a:p>
            <a:pPr lvl="2"/>
            <a:r>
              <a:rPr lang="en-US" sz="1400" dirty="0"/>
              <a:t>(ANTICIPATED: EPICS </a:t>
            </a:r>
            <a:r>
              <a:rPr lang="en-US" sz="1400" dirty="0" err="1"/>
              <a:t>pvAccess</a:t>
            </a:r>
            <a:r>
              <a:rPr lang="en-US" sz="1400" dirty="0"/>
              <a:t> interface.)</a:t>
            </a:r>
          </a:p>
          <a:p>
            <a:pPr lvl="1"/>
            <a:r>
              <a:rPr lang="en-US" sz="1800" dirty="0"/>
              <a:t>Query Service</a:t>
            </a:r>
          </a:p>
          <a:p>
            <a:pPr lvl="2"/>
            <a:r>
              <a:rPr lang="en-US" sz="1400" dirty="0"/>
              <a:t>Java API using request builders and supplying dynamic Data Tables</a:t>
            </a:r>
          </a:p>
          <a:p>
            <a:pPr lvl="2"/>
            <a:r>
              <a:rPr lang="en-US" sz="1400" dirty="0"/>
              <a:t>PLANNED: Python API based upon Pandas library.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E59A4-E3CA-2855-3BA0-58A656E4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06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DE95A-062C-E2F9-1B3F-98C8D427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DP Communications</a:t>
            </a:r>
            <a:br>
              <a:rPr lang="en-US" sz="5400" dirty="0"/>
            </a:br>
            <a:r>
              <a:rPr lang="en-US" sz="3600" dirty="0"/>
              <a:t>gRPC and Protobuf Background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349AC-B946-79BD-01DB-ED25D67A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11493"/>
            <a:ext cx="11018520" cy="376106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gRPC </a:t>
            </a:r>
            <a:br>
              <a:rPr lang="en-US" sz="2200" dirty="0"/>
            </a:br>
            <a:r>
              <a:rPr lang="en-US" sz="2200" dirty="0"/>
              <a:t>An RPC framework (built by Google) using HTTP2 as the underlying transport mechanism.</a:t>
            </a:r>
          </a:p>
          <a:p>
            <a:pPr lvl="1"/>
            <a:r>
              <a:rPr lang="en-US" sz="1800" dirty="0"/>
              <a:t>gRPC libraries are open source and available for most programming languages and hardware platforms.</a:t>
            </a:r>
          </a:p>
          <a:p>
            <a:pPr lvl="1"/>
            <a:r>
              <a:rPr lang="en-US" sz="1800" dirty="0"/>
              <a:t>gRPC provides standard “unary” RPC calls and “data streaming” extensions.</a:t>
            </a:r>
          </a:p>
          <a:p>
            <a:pPr lvl="1"/>
            <a:endParaRPr lang="en-US" sz="2200" dirty="0"/>
          </a:p>
          <a:p>
            <a:pPr marL="0" indent="0">
              <a:buNone/>
            </a:pPr>
            <a:r>
              <a:rPr lang="en-US" dirty="0"/>
              <a:t>Protocol Buffers (“Protobuf”) </a:t>
            </a:r>
            <a:br>
              <a:rPr lang="en-US" sz="2200" dirty="0"/>
            </a:br>
            <a:r>
              <a:rPr lang="en-US" sz="2200" dirty="0"/>
              <a:t>Defines RPC messages and interfaces using gRPC as the communications protocol.</a:t>
            </a:r>
          </a:p>
          <a:p>
            <a:pPr lvl="1"/>
            <a:r>
              <a:rPr lang="en-US" sz="1800" dirty="0"/>
              <a:t>Open source and originally developed by Google.</a:t>
            </a:r>
          </a:p>
          <a:p>
            <a:pPr lvl="1"/>
            <a:r>
              <a:rPr lang="en-US" sz="1800" dirty="0"/>
              <a:t>RPC messages and interfaces defined in “proto” meta language, then compiled into programming language.</a:t>
            </a:r>
          </a:p>
          <a:p>
            <a:pPr lvl="1"/>
            <a:r>
              <a:rPr lang="en-US" sz="1800" dirty="0"/>
              <a:t>Provides the data serialization for exchanged messages (quite efficient).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9149F-77AA-65C0-6197-BCD1B91B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F565E-CC84-16E0-C0FD-FD33DFCF9851}"/>
              </a:ext>
            </a:extLst>
          </p:cNvPr>
          <p:cNvSpPr txBox="1"/>
          <p:nvPr/>
        </p:nvSpPr>
        <p:spPr>
          <a:xfrm>
            <a:off x="572493" y="5943600"/>
            <a:ext cx="1061271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gRPC/Protobuf communications framework facilities Data Platform standalone independence and flexibility.</a:t>
            </a:r>
          </a:p>
        </p:txBody>
      </p:sp>
    </p:spTree>
    <p:extLst>
      <p:ext uri="{BB962C8B-B14F-4D97-AF65-F5344CB8AC3E}">
        <p14:creationId xmlns:p14="http://schemas.microsoft.com/office/powerpoint/2010/main" val="2113928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2F2AB-0645-8005-8B87-F36C80AB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56180"/>
            <a:ext cx="5306123" cy="1128068"/>
          </a:xfrm>
        </p:spPr>
        <p:txBody>
          <a:bodyPr anchor="ctr">
            <a:normAutofit fontScale="90000"/>
          </a:bodyPr>
          <a:lstStyle/>
          <a:p>
            <a:r>
              <a:rPr lang="en-US" sz="5400" dirty="0"/>
              <a:t>DP Communications</a:t>
            </a:r>
            <a:br>
              <a:rPr lang="en-US" sz="4000" dirty="0"/>
            </a:br>
            <a:r>
              <a:rPr lang="en-US" sz="3600" dirty="0"/>
              <a:t>gRPC and Protobuf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02B9A-90A4-8E4D-743C-BD09E5001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1" y="2330505"/>
            <a:ext cx="5468508" cy="421870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gRPC &amp; Protobuf are sophisticated systems</a:t>
            </a:r>
          </a:p>
          <a:p>
            <a:r>
              <a:rPr lang="en-US" sz="2400" dirty="0"/>
              <a:t>gRPC</a:t>
            </a:r>
          </a:p>
          <a:p>
            <a:pPr lvl="1"/>
            <a:r>
              <a:rPr lang="en-US" sz="1800" dirty="0"/>
              <a:t>Online documentation </a:t>
            </a:r>
            <a:r>
              <a:rPr lang="en-US" sz="1800" dirty="0">
                <a:hlinkClick r:id="rId2"/>
              </a:rPr>
              <a:t>https://grpc.io/</a:t>
            </a:r>
            <a:endParaRPr lang="en-US" sz="1800" dirty="0"/>
          </a:p>
          <a:p>
            <a:pPr lvl="1"/>
            <a:r>
              <a:rPr lang="en-US" sz="1800" dirty="0"/>
              <a:t>Development requires direct interaction with gRPC library resources.</a:t>
            </a:r>
          </a:p>
          <a:p>
            <a:pPr lvl="2"/>
            <a:r>
              <a:rPr lang="en-US" sz="1400" dirty="0"/>
              <a:t>Clients require ”Channels”; services vary.</a:t>
            </a:r>
          </a:p>
          <a:p>
            <a:pPr lvl="2"/>
            <a:r>
              <a:rPr lang="en-US" sz="1400" dirty="0"/>
              <a:t>Resources vary significantly depending upon programming language.</a:t>
            </a:r>
          </a:p>
          <a:p>
            <a:pPr lvl="2"/>
            <a:endParaRPr lang="en-US" sz="1400" dirty="0"/>
          </a:p>
          <a:p>
            <a:r>
              <a:rPr lang="en-US" sz="2400" dirty="0"/>
              <a:t>Protocol Buffers</a:t>
            </a:r>
          </a:p>
          <a:p>
            <a:pPr lvl="1"/>
            <a:r>
              <a:rPr lang="en-US" sz="1800" dirty="0"/>
              <a:t>Online documentation </a:t>
            </a:r>
            <a:r>
              <a:rPr lang="en-US" sz="1800" dirty="0">
                <a:hlinkClick r:id="rId3"/>
              </a:rPr>
              <a:t>https://protobuf.dev/</a:t>
            </a:r>
            <a:endParaRPr lang="en-US" sz="1800" dirty="0"/>
          </a:p>
          <a:p>
            <a:pPr lvl="1"/>
            <a:r>
              <a:rPr lang="en-US" sz="1800" dirty="0"/>
              <a:t>Developers require familiarity with </a:t>
            </a:r>
          </a:p>
          <a:p>
            <a:pPr lvl="2"/>
            <a:r>
              <a:rPr lang="en-US" sz="1400" dirty="0">
                <a:latin typeface="Lucida Console" panose="020B0609040504020204" pitchFamily="49" charset="0"/>
              </a:rPr>
              <a:t>The proto</a:t>
            </a:r>
            <a:r>
              <a:rPr lang="en-US" sz="1400" dirty="0"/>
              <a:t> meta language.</a:t>
            </a:r>
          </a:p>
          <a:p>
            <a:pPr lvl="2"/>
            <a:r>
              <a:rPr lang="en-US" sz="1400" dirty="0"/>
              <a:t>The the </a:t>
            </a:r>
            <a:r>
              <a:rPr lang="en-US" sz="1400" dirty="0" err="1">
                <a:latin typeface="Lucida Console" panose="020B0609040504020204" pitchFamily="49" charset="0"/>
              </a:rPr>
              <a:t>protoc</a:t>
            </a:r>
            <a:r>
              <a:rPr lang="en-US" sz="1400" dirty="0"/>
              <a:t> compiler and </a:t>
            </a:r>
            <a:r>
              <a:rPr lang="en-US" sz="1400" dirty="0" err="1"/>
              <a:t>grpc</a:t>
            </a:r>
            <a:r>
              <a:rPr lang="en-US" sz="1400" dirty="0"/>
              <a:t> plugin.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F8087-2EB6-2DAD-813A-D36F102C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4A60B-5457-8136-AA59-6DF6A465B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7850" y="1420214"/>
            <a:ext cx="6492689" cy="4353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8B16BC-8760-FFEF-2F67-47DE4B233DED}"/>
              </a:ext>
            </a:extLst>
          </p:cNvPr>
          <p:cNvSpPr txBox="1"/>
          <p:nvPr/>
        </p:nvSpPr>
        <p:spPr>
          <a:xfrm>
            <a:off x="6254730" y="5840449"/>
            <a:ext cx="496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gRPC and Protobuf resources within Datastore</a:t>
            </a:r>
          </a:p>
        </p:txBody>
      </p:sp>
    </p:spTree>
    <p:extLst>
      <p:ext uri="{BB962C8B-B14F-4D97-AF65-F5344CB8AC3E}">
        <p14:creationId xmlns:p14="http://schemas.microsoft.com/office/powerpoint/2010/main" val="185862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760B-2112-3045-2BCA-D6770C18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3" y="2330505"/>
            <a:ext cx="5420547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C++ gRPC provides best gRPC transport performance seen so far.</a:t>
            </a:r>
          </a:p>
          <a:p>
            <a:pPr lvl="1"/>
            <a:r>
              <a:rPr lang="en-US" sz="1600" dirty="0"/>
              <a:t>Fine grain control.</a:t>
            </a:r>
          </a:p>
          <a:p>
            <a:pPr lvl="1"/>
            <a:r>
              <a:rPr lang="en-US" sz="1600" dirty="0"/>
              <a:t>C++ facilitates low-level access to platform.</a:t>
            </a:r>
          </a:p>
          <a:p>
            <a:pPr lvl="1"/>
            <a:r>
              <a:rPr lang="en-US" sz="1600" dirty="0"/>
              <a:t>Asynchronous, streaming transmission.</a:t>
            </a:r>
          </a:p>
          <a:p>
            <a:pPr lvl="1"/>
            <a:endParaRPr lang="en-US" sz="1600" dirty="0"/>
          </a:p>
          <a:p>
            <a:r>
              <a:rPr lang="en-US" sz="2000" dirty="0"/>
              <a:t>C++ gRPC development is particularly involved.</a:t>
            </a:r>
          </a:p>
          <a:p>
            <a:pPr lvl="1"/>
            <a:r>
              <a:rPr lang="en-US" sz="1600" dirty="0"/>
              <a:t>Unique from other languages (especially async </a:t>
            </a:r>
            <a:r>
              <a:rPr lang="en-US" sz="1600" dirty="0" err="1"/>
              <a:t>impl</a:t>
            </a:r>
            <a:r>
              <a:rPr lang="en-US" sz="1600" dirty="0"/>
              <a:t>.)</a:t>
            </a:r>
          </a:p>
          <a:p>
            <a:pPr lvl="1"/>
            <a:r>
              <a:rPr lang="en-US" sz="1600" dirty="0"/>
              <a:t>Documentation is scarce.</a:t>
            </a:r>
          </a:p>
          <a:p>
            <a:pPr lvl="1"/>
            <a:r>
              <a:rPr lang="en-US" sz="1600" dirty="0"/>
              <a:t>Fine grain control is also a requirement (lot of details).</a:t>
            </a:r>
          </a:p>
          <a:p>
            <a:pPr lvl="1"/>
            <a:r>
              <a:rPr lang="en-US" sz="1600" dirty="0"/>
              <a:t>Additional platform/environment requirements of C++.</a:t>
            </a:r>
          </a:p>
          <a:p>
            <a:pPr lvl="1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C5FCD-2B3D-6FE4-D0C5-DE0AF6960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D01AF-F75D-96A0-62D6-055C1DD7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5229" y="1420214"/>
            <a:ext cx="6198870" cy="3735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F744F6-338A-8EBA-DDD7-A127DCDDAB5D}"/>
              </a:ext>
            </a:extLst>
          </p:cNvPr>
          <p:cNvSpPr txBox="1"/>
          <p:nvPr/>
        </p:nvSpPr>
        <p:spPr>
          <a:xfrm>
            <a:off x="5815229" y="5357446"/>
            <a:ext cx="595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gRPC/Protobuf resources required by clients and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403BA-8BDF-E705-D256-ADF41408EF83}"/>
              </a:ext>
            </a:extLst>
          </p:cNvPr>
          <p:cNvSpPr txBox="1"/>
          <p:nvPr/>
        </p:nvSpPr>
        <p:spPr>
          <a:xfrm>
            <a:off x="257268" y="6427264"/>
            <a:ext cx="959630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C++ gRPC is attractive for specialized DP component development – datastream process, plugins, etc.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47B33-821B-61D8-B891-9C281388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74" y="598986"/>
            <a:ext cx="5950411" cy="1128068"/>
          </a:xfrm>
        </p:spPr>
        <p:txBody>
          <a:bodyPr anchor="ctr">
            <a:normAutofit fontScale="90000"/>
          </a:bodyPr>
          <a:lstStyle/>
          <a:p>
            <a:r>
              <a:rPr lang="en-US" sz="6000" dirty="0"/>
              <a:t>DP Communications</a:t>
            </a:r>
            <a:br>
              <a:rPr lang="en-US" sz="4000" dirty="0"/>
            </a:br>
            <a:r>
              <a:rPr lang="en-US" sz="4000" dirty="0"/>
              <a:t>C++ gRPC</a:t>
            </a:r>
          </a:p>
        </p:txBody>
      </p:sp>
    </p:spTree>
    <p:extLst>
      <p:ext uri="{BB962C8B-B14F-4D97-AF65-F5344CB8AC3E}">
        <p14:creationId xmlns:p14="http://schemas.microsoft.com/office/powerpoint/2010/main" val="141145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8B5A9-0796-6FF6-63C9-6B04620F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639520"/>
            <a:ext cx="4689231" cy="1719072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Client resources required for direct gRPC/Protobuf communications.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E26FC-5FCF-5FA7-F2A4-13564D870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5" y="2807208"/>
            <a:ext cx="4912555" cy="3410712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Protocol Buffers</a:t>
            </a:r>
          </a:p>
          <a:p>
            <a:r>
              <a:rPr lang="en-US" sz="2200" dirty="0"/>
              <a:t>Communication Stub – defines RPC interface.</a:t>
            </a:r>
          </a:p>
          <a:p>
            <a:pPr lvl="1"/>
            <a:r>
              <a:rPr lang="en-US" sz="1800" dirty="0"/>
              <a:t>Defined in </a:t>
            </a:r>
            <a:r>
              <a:rPr lang="en-US" sz="1800" dirty="0">
                <a:latin typeface="Lucida Console" panose="020B0609040504020204" pitchFamily="49" charset="0"/>
              </a:rPr>
              <a:t>proto</a:t>
            </a:r>
            <a:r>
              <a:rPr lang="en-US" sz="1800" dirty="0"/>
              <a:t> and generated by </a:t>
            </a:r>
            <a:r>
              <a:rPr lang="en-US" sz="1800" dirty="0" err="1">
                <a:latin typeface="Lucida Console" panose="020B0609040504020204" pitchFamily="49" charset="0"/>
              </a:rPr>
              <a:t>protoc</a:t>
            </a:r>
            <a:r>
              <a:rPr lang="en-US" sz="1800" dirty="0"/>
              <a:t> compiler.</a:t>
            </a:r>
          </a:p>
          <a:p>
            <a:pPr lvl="1"/>
            <a:r>
              <a:rPr lang="en-US" sz="1800" dirty="0"/>
              <a:t>Contains all client RPC endpoints.</a:t>
            </a:r>
          </a:p>
          <a:p>
            <a:r>
              <a:rPr lang="en-US" sz="2200" dirty="0"/>
              <a:t>RPC Messages – defines RPC exchange data.</a:t>
            </a:r>
          </a:p>
          <a:p>
            <a:pPr lvl="1"/>
            <a:r>
              <a:rPr lang="en-US" sz="1800" dirty="0"/>
              <a:t>Defined in </a:t>
            </a:r>
            <a:r>
              <a:rPr lang="en-US" sz="1800" dirty="0">
                <a:latin typeface="Lucida Console" panose="020B0609040504020204" pitchFamily="49" charset="0"/>
              </a:rPr>
              <a:t>proto</a:t>
            </a:r>
            <a:r>
              <a:rPr lang="en-US" sz="1800" dirty="0"/>
              <a:t> and generated by </a:t>
            </a:r>
            <a:r>
              <a:rPr lang="en-US" sz="1800" dirty="0" err="1">
                <a:latin typeface="Lucida Console" panose="020B0609040504020204" pitchFamily="49" charset="0"/>
              </a:rPr>
              <a:t>protoc</a:t>
            </a:r>
            <a:r>
              <a:rPr lang="en-US" sz="1800" dirty="0"/>
              <a:t> compiler.</a:t>
            </a:r>
          </a:p>
          <a:p>
            <a:pPr lvl="1"/>
            <a:r>
              <a:rPr lang="en-US" sz="1800" dirty="0"/>
              <a:t>Structure and use depend upon programming language.</a:t>
            </a:r>
          </a:p>
          <a:p>
            <a:pPr lvl="2"/>
            <a:endParaRPr lang="en-US" sz="1400" dirty="0"/>
          </a:p>
          <a:p>
            <a:pPr marL="0" indent="0">
              <a:buNone/>
            </a:pPr>
            <a:r>
              <a:rPr lang="en-US" sz="2600" dirty="0"/>
              <a:t>gRPC</a:t>
            </a:r>
          </a:p>
          <a:p>
            <a:r>
              <a:rPr lang="en-US" sz="2200" dirty="0"/>
              <a:t>Communications Channel</a:t>
            </a:r>
          </a:p>
          <a:p>
            <a:pPr lvl="1"/>
            <a:r>
              <a:rPr lang="en-US" sz="1800" dirty="0"/>
              <a:t>Establishes network connection to service.</a:t>
            </a:r>
          </a:p>
          <a:p>
            <a:pPr lvl="1"/>
            <a:r>
              <a:rPr lang="en-US" sz="1800" dirty="0"/>
              <a:t>Establishes transmission parameters (timeout, size, …)</a:t>
            </a:r>
          </a:p>
          <a:p>
            <a:pPr lvl="1"/>
            <a:r>
              <a:rPr lang="en-US" sz="1800" dirty="0"/>
              <a:t>Required for Protobuf Communication Stub creation.</a:t>
            </a:r>
          </a:p>
        </p:txBody>
      </p:sp>
      <p:pic>
        <p:nvPicPr>
          <p:cNvPr id="5" name="Picture 4" descr="A diagram of a network connection&#10;&#10;Description automatically generated">
            <a:extLst>
              <a:ext uri="{FF2B5EF4-FFF2-40B4-BE49-F238E27FC236}">
                <a16:creationId xmlns:a16="http://schemas.microsoft.com/office/drawing/2014/main" id="{DF74E395-2BDE-1F5C-0EE0-467DB62D8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58740" y="1619029"/>
            <a:ext cx="6903720" cy="35381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94A49-6414-64AB-C132-D15EC1B0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1D222-19B3-4923-D7F8-B61C47CC83BF}"/>
              </a:ext>
            </a:extLst>
          </p:cNvPr>
          <p:cNvSpPr txBox="1"/>
          <p:nvPr/>
        </p:nvSpPr>
        <p:spPr>
          <a:xfrm>
            <a:off x="6178062" y="4972519"/>
            <a:ext cx="526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Communications stubs and communications channels.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3A137-95C0-B822-0CEE-7D5EF3EBA67D}"/>
              </a:ext>
            </a:extLst>
          </p:cNvPr>
          <p:cNvSpPr txBox="1"/>
          <p:nvPr/>
        </p:nvSpPr>
        <p:spPr>
          <a:xfrm>
            <a:off x="246185" y="6297204"/>
            <a:ext cx="98031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 gRPC communications is complex but offers clients most comprehensive access to Data Platform.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34A1F-35E8-83E6-0BFF-6E55946CF60D}"/>
              </a:ext>
            </a:extLst>
          </p:cNvPr>
          <p:cNvSpPr txBox="1"/>
          <p:nvPr/>
        </p:nvSpPr>
        <p:spPr>
          <a:xfrm>
            <a:off x="246185" y="10288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DP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453813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01800-21A4-8AE3-5CB2-AEB6833B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5664356" cy="1481328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DP Communications</a:t>
            </a:r>
            <a:br>
              <a:rPr lang="en-US" sz="3800" dirty="0"/>
            </a:br>
            <a:r>
              <a:rPr lang="en-US" sz="3200" dirty="0"/>
              <a:t>Data Platform gRPC Framework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B307C-42E1-8E22-B820-96FAED83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805033" cy="3695446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err="1">
                <a:latin typeface="Lucida Console" panose="020B0609040504020204" pitchFamily="49" charset="0"/>
              </a:rPr>
              <a:t>common.proto</a:t>
            </a:r>
            <a:r>
              <a:rPr lang="en-US" sz="2200" dirty="0"/>
              <a:t> – Source file containing RPC messages common to both Ingestion and Query Services.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Clients populate these messages for direct RPC interaction with Data Platform.</a:t>
            </a:r>
          </a:p>
          <a:p>
            <a:endParaRPr lang="en-US" sz="2200" dirty="0"/>
          </a:p>
          <a:p>
            <a:r>
              <a:rPr lang="en-US" sz="2200" dirty="0"/>
              <a:t>Common Protobuf RPC messages</a:t>
            </a:r>
          </a:p>
          <a:p>
            <a:pPr lvl="1"/>
            <a:r>
              <a:rPr lang="en-US" sz="1800" dirty="0" err="1">
                <a:latin typeface="Lucida Console" panose="020B0609040504020204" pitchFamily="49" charset="0"/>
              </a:rPr>
              <a:t>DataFrame</a:t>
            </a:r>
            <a:r>
              <a:rPr lang="en-US" sz="1800" dirty="0"/>
              <a:t> – unit of ingestion.</a:t>
            </a:r>
          </a:p>
          <a:p>
            <a:pPr lvl="1"/>
            <a:r>
              <a:rPr lang="en-US" sz="1800" dirty="0" err="1">
                <a:latin typeface="Lucida Console" panose="020B0609040504020204" pitchFamily="49" charset="0"/>
              </a:rPr>
              <a:t>DataValue</a:t>
            </a:r>
            <a:r>
              <a:rPr lang="en-US" sz="1800" dirty="0"/>
              <a:t> – defines homogenous data format.</a:t>
            </a:r>
          </a:p>
          <a:p>
            <a:pPr lvl="1"/>
            <a:r>
              <a:rPr lang="en-US" sz="1800" dirty="0" err="1">
                <a:latin typeface="Lucida Console" panose="020B0609040504020204" pitchFamily="49" charset="0"/>
              </a:rPr>
              <a:t>DataTimeSpec</a:t>
            </a:r>
            <a:r>
              <a:rPr lang="en-US" sz="1800" dirty="0"/>
              <a:t> – defines timestamp specifications for </a:t>
            </a:r>
            <a:r>
              <a:rPr lang="en-US" sz="1800" dirty="0" err="1"/>
              <a:t>DataFrame</a:t>
            </a:r>
            <a:r>
              <a:rPr lang="en-US" sz="1800" dirty="0"/>
              <a:t>.</a:t>
            </a:r>
          </a:p>
          <a:p>
            <a:pPr lvl="1"/>
            <a:endParaRPr lang="en-US" sz="1800" dirty="0"/>
          </a:p>
        </p:txBody>
      </p:sp>
      <p:pic>
        <p:nvPicPr>
          <p:cNvPr id="8" name="Picture 7" descr="A diagram of a data flow&#10;&#10;Description automatically generated">
            <a:extLst>
              <a:ext uri="{FF2B5EF4-FFF2-40B4-BE49-F238E27FC236}">
                <a16:creationId xmlns:a16="http://schemas.microsoft.com/office/drawing/2014/main" id="{1B265643-81BB-A3CB-7B08-D98FE2099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80" y="29093"/>
            <a:ext cx="5497119" cy="67449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C0AC7-B91C-1008-1487-C0886D17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90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85F02-A5AD-BC66-E2F3-19FBB4A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10" y="525982"/>
            <a:ext cx="5262668" cy="120036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DP Communications</a:t>
            </a:r>
            <a:br>
              <a:rPr lang="en-US" sz="3300" dirty="0"/>
            </a:br>
            <a:r>
              <a:rPr lang="en-US" sz="3300" dirty="0"/>
              <a:t>DP g</a:t>
            </a:r>
            <a:r>
              <a:rPr lang="en-US" sz="3200" dirty="0"/>
              <a:t>RPC Ingestion Interface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A2CA-4811-F59C-F7D4-F00889630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665878" cy="37289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ingestion.proto</a:t>
            </a:r>
            <a:r>
              <a:rPr lang="en-US" sz="1800" dirty="0"/>
              <a:t> – contains interface and messages specific to Ingestion Service.</a:t>
            </a:r>
            <a:br>
              <a:rPr lang="en-US" sz="1800" dirty="0"/>
            </a:br>
            <a:r>
              <a:rPr lang="en-US" sz="1800" dirty="0"/>
              <a:t>Used by ingestion clients (Data Providers).</a:t>
            </a:r>
          </a:p>
          <a:p>
            <a:r>
              <a:rPr lang="en-US" sz="1800" dirty="0" err="1">
                <a:latin typeface="Lucida Console" panose="020B0609040504020204" pitchFamily="49" charset="0"/>
              </a:rPr>
              <a:t>DpIngestionService</a:t>
            </a:r>
            <a:r>
              <a:rPr lang="en-US" sz="1800" dirty="0"/>
              <a:t> Interface</a:t>
            </a:r>
          </a:p>
          <a:p>
            <a:pPr lvl="1"/>
            <a:r>
              <a:rPr lang="en-US" sz="1400" dirty="0"/>
              <a:t>Data provider registration</a:t>
            </a:r>
          </a:p>
          <a:p>
            <a:pPr lvl="1"/>
            <a:r>
              <a:rPr lang="en-US" sz="1400" dirty="0"/>
              <a:t>Unary RPC data frame ingestion</a:t>
            </a:r>
          </a:p>
          <a:p>
            <a:pPr lvl="1"/>
            <a:r>
              <a:rPr lang="en-US" sz="1400" dirty="0"/>
              <a:t>Streaming gRPC data frames ingestion</a:t>
            </a:r>
          </a:p>
          <a:p>
            <a:r>
              <a:rPr lang="en-US" sz="1800" dirty="0" err="1">
                <a:latin typeface="Lucida Console" panose="020B0609040504020204" pitchFamily="49" charset="0"/>
              </a:rPr>
              <a:t>RegisterProviderRequest</a:t>
            </a:r>
            <a:r>
              <a:rPr lang="en-US" sz="1800" dirty="0"/>
              <a:t> Message</a:t>
            </a:r>
          </a:p>
          <a:p>
            <a:pPr lvl="1"/>
            <a:r>
              <a:rPr lang="en-US" sz="1400" dirty="0"/>
              <a:t>Data providers must first register with Ingestion Service before transmitting data – obtain UID.</a:t>
            </a:r>
          </a:p>
          <a:p>
            <a:r>
              <a:rPr lang="en-US" sz="1800" dirty="0" err="1">
                <a:latin typeface="Lucida Console" panose="020B0609040504020204" pitchFamily="49" charset="0"/>
              </a:rPr>
              <a:t>IngestionRequest</a:t>
            </a:r>
            <a:r>
              <a:rPr lang="en-US" sz="1800" dirty="0"/>
              <a:t> Message</a:t>
            </a:r>
          </a:p>
          <a:p>
            <a:pPr lvl="1"/>
            <a:r>
              <a:rPr lang="en-US" sz="1400" dirty="0"/>
              <a:t>Populate with </a:t>
            </a:r>
            <a:r>
              <a:rPr lang="en-US" sz="1400" dirty="0" err="1"/>
              <a:t>DataFrame</a:t>
            </a:r>
            <a:r>
              <a:rPr lang="en-US" sz="1400" dirty="0"/>
              <a:t> containing all or part of a snapshot.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rocess flow&#10;&#10;Description automatically generated with medium confidence">
            <a:extLst>
              <a:ext uri="{FF2B5EF4-FFF2-40B4-BE49-F238E27FC236}">
                <a16:creationId xmlns:a16="http://schemas.microsoft.com/office/drawing/2014/main" id="{2D81B894-12E8-77BC-DDE2-3B683287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87" y="85962"/>
            <a:ext cx="5967763" cy="61842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62CCC-B35D-D28E-F95D-FE019669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6BB2A-567B-F613-6212-C941AB9A0D01}"/>
              </a:ext>
            </a:extLst>
          </p:cNvPr>
          <p:cNvSpPr txBox="1"/>
          <p:nvPr/>
        </p:nvSpPr>
        <p:spPr>
          <a:xfrm>
            <a:off x="385850" y="5964855"/>
            <a:ext cx="527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inclusion of Attributes and Metadata in requests.</a:t>
            </a:r>
          </a:p>
        </p:txBody>
      </p:sp>
    </p:spTree>
    <p:extLst>
      <p:ext uri="{BB962C8B-B14F-4D97-AF65-F5344CB8AC3E}">
        <p14:creationId xmlns:p14="http://schemas.microsoft.com/office/powerpoint/2010/main" val="1264998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7662-B0ED-2BAA-A0BC-1FCAA16DA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Not Released</a:t>
            </a:r>
          </a:p>
          <a:p>
            <a:pPr lvl="1"/>
            <a:r>
              <a:rPr lang="en-US" sz="1800" dirty="0"/>
              <a:t>Still under development.</a:t>
            </a:r>
          </a:p>
          <a:p>
            <a:pPr lvl="1"/>
            <a:r>
              <a:rPr lang="en-US" sz="1800" dirty="0"/>
              <a:t>Next release.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CB4F0-587D-3873-F032-78C9C50B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94D5AC-B0F4-F8F0-1D66-9DA8375E9F88}"/>
              </a:ext>
            </a:extLst>
          </p:cNvPr>
          <p:cNvSpPr txBox="1">
            <a:spLocks/>
          </p:cNvSpPr>
          <p:nvPr/>
        </p:nvSpPr>
        <p:spPr>
          <a:xfrm>
            <a:off x="147493" y="262678"/>
            <a:ext cx="5262668" cy="120036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DP Communications</a:t>
            </a:r>
            <a:br>
              <a:rPr lang="en-US" sz="3300" dirty="0"/>
            </a:br>
            <a:r>
              <a:rPr lang="en-US" sz="3300" dirty="0"/>
              <a:t>DP g</a:t>
            </a:r>
            <a:r>
              <a:rPr lang="en-US" sz="3200" dirty="0"/>
              <a:t>RPC </a:t>
            </a:r>
            <a:r>
              <a:rPr lang="en-US" sz="3200" b="1" dirty="0"/>
              <a:t>Query Interface</a:t>
            </a:r>
          </a:p>
        </p:txBody>
      </p:sp>
    </p:spTree>
    <p:extLst>
      <p:ext uri="{BB962C8B-B14F-4D97-AF65-F5344CB8AC3E}">
        <p14:creationId xmlns:p14="http://schemas.microsoft.com/office/powerpoint/2010/main" val="227508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29377-CBC4-2B1C-41A0-D8184388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MLDP Concept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E51A7-6615-20E6-29CE-C8B2EE6E0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2208" y="1411558"/>
            <a:ext cx="7561527" cy="4257883"/>
          </a:xfrm>
          <a:prstGeom prst="rect">
            <a:avLst/>
          </a:prstGeom>
        </p:spPr>
      </p:pic>
      <p:sp>
        <p:nvSpPr>
          <p:cNvPr id="6" name="Text Box 1">
            <a:extLst>
              <a:ext uri="{FF2B5EF4-FFF2-40B4-BE49-F238E27FC236}">
                <a16:creationId xmlns:a16="http://schemas.microsoft.com/office/drawing/2014/main" id="{E2061A73-4F93-4B85-B2EB-ECBBAD7581E8}"/>
              </a:ext>
            </a:extLst>
          </p:cNvPr>
          <p:cNvSpPr txBox="1"/>
          <p:nvPr/>
        </p:nvSpPr>
        <p:spPr>
          <a:xfrm>
            <a:off x="5777380" y="5547815"/>
            <a:ext cx="4986327" cy="499374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4354">
              <a:lnSpc>
                <a:spcPct val="200000"/>
              </a:lnSpc>
              <a:spcAft>
                <a:spcPts val="1197"/>
              </a:spcAft>
            </a:pPr>
            <a:r>
              <a:rPr lang="en-US" sz="1600" kern="12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Conceptual diagram of Machine Learning  Data Platform</a:t>
            </a:r>
            <a:endParaRPr lang="en-US" sz="16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F0AEF-BADE-9615-4E16-A88F187D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5" y="1632718"/>
            <a:ext cx="4891598" cy="4545660"/>
          </a:xfrm>
        </p:spPr>
        <p:txBody>
          <a:bodyPr anchor="ctr"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 Data Platform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(MLDP) </a:t>
            </a:r>
            <a:b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3 primary functions: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04088" lvl="1" indent="-301752" defTabSz="804672">
              <a:spcBef>
                <a:spcPts val="440"/>
              </a:spcBef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High-speed data acquisition (EPICS).</a:t>
            </a:r>
          </a:p>
          <a:p>
            <a:pPr marL="704088" lvl="1" indent="-301752" defTabSz="804672">
              <a:spcBef>
                <a:spcPts val="440"/>
              </a:spcBef>
              <a:buFont typeface="+mj-lt"/>
              <a:buAutoNum type="arabicPeriod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04088" lvl="1" indent="-301752" defTabSz="804672">
              <a:spcBef>
                <a:spcPts val="440"/>
              </a:spcBef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Archiving, processing, and management of heterogeneous, time-correlated data.</a:t>
            </a:r>
          </a:p>
          <a:p>
            <a:pPr marL="704088" lvl="1" indent="-301752" defTabSz="804672">
              <a:spcBef>
                <a:spcPts val="440"/>
              </a:spcBef>
              <a:buFont typeface="+mj-lt"/>
              <a:buAutoNum type="arabicPeriod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04088" lvl="1" indent="-301752" defTabSz="804672">
              <a:spcBef>
                <a:spcPts val="440"/>
              </a:spcBef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Analysis: Broad search and query, annotation, and processing of archive.</a:t>
            </a:r>
            <a:b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(data science/ML/AI applications)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/>
          </a:p>
          <a:p>
            <a:pPr marL="201168" indent="-201168" defTabSz="804672">
              <a:spcBef>
                <a:spcPts val="880"/>
              </a:spcBef>
            </a:pPr>
            <a:r>
              <a:rPr lang="en-US" sz="1800" dirty="0"/>
              <a:t>Function are realized by </a:t>
            </a:r>
            <a:r>
              <a:rPr lang="en-US" sz="1800" b="1" dirty="0"/>
              <a:t>separate subsystems</a:t>
            </a:r>
            <a:r>
              <a:rPr lang="en-US" sz="1800" dirty="0"/>
              <a:t> each supporting a category of use cases.</a:t>
            </a:r>
          </a:p>
          <a:p>
            <a:pPr marL="201168" indent="-201168" defTabSz="804672">
              <a:spcBef>
                <a:spcPts val="880"/>
              </a:spcBef>
            </a:pPr>
            <a:endParaRPr lang="en-US" sz="1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B25A1E-B503-3886-435C-08E575C5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1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7C50F-3E74-5616-5B41-70549A79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DP Communications</a:t>
            </a:r>
            <a:br>
              <a:rPr lang="en-US" sz="5400" dirty="0"/>
            </a:br>
            <a:r>
              <a:rPr lang="en-US" sz="3600" dirty="0"/>
              <a:t>Second Method: Data Platform API Libraries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7F923-5380-37CF-86E3-FCD31ABE1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5634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API language libraries are also available for Data Platform clients (will be available).</a:t>
            </a:r>
          </a:p>
          <a:p>
            <a:pPr lvl="1"/>
            <a:r>
              <a:rPr lang="en-US" sz="2000" dirty="0"/>
              <a:t>Client API libraries avoid the complexities of direct gRPC communications.</a:t>
            </a:r>
          </a:p>
          <a:p>
            <a:pPr lvl="1"/>
            <a:r>
              <a:rPr lang="en-US" sz="2000" dirty="0"/>
              <a:t>Offer additional features, such as default configuration, buffering, dynamic data tables, etc.</a:t>
            </a:r>
          </a:p>
          <a:p>
            <a:pPr lvl="1"/>
            <a:r>
              <a:rPr lang="en-US" sz="2000" dirty="0"/>
              <a:t>Installed locally and performance all network gRPC communications.</a:t>
            </a:r>
          </a:p>
          <a:p>
            <a:endParaRPr lang="en-US" sz="2400" dirty="0"/>
          </a:p>
          <a:p>
            <a:r>
              <a:rPr lang="en-US" sz="2400" dirty="0"/>
              <a:t>The Datastore prototype had 2 parallel sets of Java API libraries.</a:t>
            </a:r>
          </a:p>
          <a:p>
            <a:pPr lvl="1"/>
            <a:r>
              <a:rPr lang="en-US" dirty="0"/>
              <a:t>2 Ingestion APIs – A high-level library (</a:t>
            </a:r>
            <a:r>
              <a:rPr lang="en-US" dirty="0" err="1"/>
              <a:t>DataFrames</a:t>
            </a:r>
            <a:r>
              <a:rPr lang="en-US" dirty="0"/>
              <a:t>) and low-level gRPC wrapper.</a:t>
            </a:r>
          </a:p>
          <a:p>
            <a:pPr lvl="1"/>
            <a:r>
              <a:rPr lang="en-US" dirty="0"/>
              <a:t>2 Query APIs – A high-level library (Data Tables) and low-level SQL-like interface.</a:t>
            </a:r>
          </a:p>
          <a:p>
            <a:pPr lvl="1"/>
            <a:endParaRPr lang="en-US" dirty="0"/>
          </a:p>
          <a:p>
            <a:r>
              <a:rPr lang="en-US" sz="2400" dirty="0"/>
              <a:t>Currently migrating high-level Java API libraries to new platform architecture.</a:t>
            </a:r>
          </a:p>
          <a:p>
            <a:pPr lvl="1"/>
            <a:r>
              <a:rPr lang="en-US" dirty="0"/>
              <a:t>An additional Python query API is planned.</a:t>
            </a:r>
          </a:p>
          <a:p>
            <a:pPr lvl="2"/>
            <a:r>
              <a:rPr lang="en-US" dirty="0"/>
              <a:t>Based upon Pandas library common to most data science.</a:t>
            </a:r>
          </a:p>
          <a:p>
            <a:pPr lvl="1"/>
            <a:r>
              <a:rPr lang="en-US" dirty="0"/>
              <a:t>An EPICS </a:t>
            </a:r>
            <a:r>
              <a:rPr lang="en-US" dirty="0" err="1"/>
              <a:t>pvAccess</a:t>
            </a:r>
            <a:r>
              <a:rPr lang="en-US" dirty="0"/>
              <a:t> interface to the Ingestion Service is also anticipated.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F45B7-7866-F3F9-D90C-EF2D1256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4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DA838-12E7-4C81-A8D5-D1A85F64B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516206" y="1075819"/>
            <a:ext cx="4827298" cy="4248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79147-CA4B-1D71-FA19-3984164D4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51" y="349347"/>
            <a:ext cx="5475240" cy="120036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DP Communications</a:t>
            </a:r>
            <a:br>
              <a:rPr lang="en-US" sz="4000" dirty="0"/>
            </a:br>
            <a:r>
              <a:rPr lang="en-US" sz="3600" dirty="0"/>
              <a:t>API Library </a:t>
            </a:r>
            <a:r>
              <a:rPr lang="en-US" sz="3600" b="1" dirty="0"/>
              <a:t>Connection Factory</a:t>
            </a:r>
            <a:endParaRPr lang="en-US" sz="20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7A0A3-C114-8D98-B6BD-9CD9CBDE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F808E-1766-2534-FA1F-D125DE86A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89" y="1899056"/>
            <a:ext cx="5833455" cy="3977958"/>
          </a:xfrm>
          <a:solidFill>
            <a:schemeClr val="bg1"/>
          </a:solidFill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/>
              <a:t>Connection factories</a:t>
            </a:r>
            <a:r>
              <a:rPr lang="en-US" sz="1800" dirty="0"/>
              <a:t> offer a standardized approach to obtaining API interfaces from an API library.</a:t>
            </a:r>
          </a:p>
          <a:p>
            <a:r>
              <a:rPr lang="en-US" sz="1800" dirty="0"/>
              <a:t>Each API library (Ingestion, Query, etc.) may have multiple Interfaces each with multiple implementations.</a:t>
            </a:r>
          </a:p>
          <a:p>
            <a:pPr lvl="1"/>
            <a:r>
              <a:rPr lang="en-US" sz="1600" dirty="0"/>
              <a:t>Specific API implementation is chosen by Connection Factory according to configuration, parameters, etc.</a:t>
            </a:r>
          </a:p>
          <a:p>
            <a:pPr lvl="1"/>
            <a:endParaRPr lang="en-US" sz="1800" dirty="0"/>
          </a:p>
          <a:p>
            <a:r>
              <a:rPr lang="en-US" sz="1800" dirty="0"/>
              <a:t>Allows client to specify connection target and various connection parameters.</a:t>
            </a:r>
          </a:p>
          <a:p>
            <a:pPr lvl="1"/>
            <a:r>
              <a:rPr lang="en-US" sz="1600" dirty="0"/>
              <a:t>Have default Data Platform service, or client can choose specific service URL (multiple services are available – e.g., test service).</a:t>
            </a:r>
          </a:p>
          <a:p>
            <a:pPr lvl="1"/>
            <a:r>
              <a:rPr lang="en-US" sz="1600" dirty="0"/>
              <a:t>Default connection parameters or client-specific parameters (timeout limits, compression, text/binary, etc.)</a:t>
            </a:r>
          </a:p>
          <a:p>
            <a:r>
              <a:rPr lang="en-US" sz="1800" dirty="0"/>
              <a:t>Interface Shutdown</a:t>
            </a:r>
          </a:p>
          <a:p>
            <a:pPr lvl="1"/>
            <a:r>
              <a:rPr lang="en-US" sz="1600" dirty="0"/>
              <a:t>Typically, API resources (e.g., gRPC resources) are explicitly released with a “close” or “shutdown” operation available.</a:t>
            </a:r>
          </a:p>
        </p:txBody>
      </p:sp>
    </p:spTree>
    <p:extLst>
      <p:ext uri="{BB962C8B-B14F-4D97-AF65-F5344CB8AC3E}">
        <p14:creationId xmlns:p14="http://schemas.microsoft.com/office/powerpoint/2010/main" val="258187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758B-0AA4-70F5-E0D3-5DC2E29B3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29" y="2492738"/>
            <a:ext cx="4818888" cy="4365261"/>
          </a:xfrm>
        </p:spPr>
        <p:txBody>
          <a:bodyPr anchor="t">
            <a:noAutofit/>
          </a:bodyPr>
          <a:lstStyle/>
          <a:p>
            <a:r>
              <a:rPr lang="en-US" sz="1800" b="1" dirty="0" err="1"/>
              <a:t>IIngestionService</a:t>
            </a:r>
            <a:r>
              <a:rPr lang="en-US" sz="1800" dirty="0"/>
              <a:t> interface</a:t>
            </a:r>
          </a:p>
          <a:p>
            <a:pPr lvl="1"/>
            <a:r>
              <a:rPr lang="en-US" sz="1800" b="1" dirty="0"/>
              <a:t>Synchronous </a:t>
            </a:r>
            <a:r>
              <a:rPr lang="en-US" sz="1800" dirty="0"/>
              <a:t>(blocking) ingestion</a:t>
            </a:r>
          </a:p>
          <a:p>
            <a:pPr lvl="1"/>
            <a:r>
              <a:rPr lang="en-US" sz="1800" dirty="0"/>
              <a:t>Safe, simple, single-frame ingestion</a:t>
            </a:r>
          </a:p>
          <a:p>
            <a:pPr lvl="1"/>
            <a:r>
              <a:rPr lang="en-US" sz="1800" dirty="0"/>
              <a:t>But slower</a:t>
            </a:r>
          </a:p>
          <a:p>
            <a:pPr lvl="1"/>
            <a:endParaRPr lang="en-US" sz="1800" dirty="0"/>
          </a:p>
          <a:p>
            <a:r>
              <a:rPr lang="en-US" sz="1800" b="1" dirty="0" err="1"/>
              <a:t>IIngestionStream</a:t>
            </a:r>
            <a:r>
              <a:rPr lang="en-US" sz="1800" dirty="0"/>
              <a:t> interface</a:t>
            </a:r>
          </a:p>
          <a:p>
            <a:pPr lvl="1"/>
            <a:r>
              <a:rPr lang="en-US" sz="1800" dirty="0"/>
              <a:t>Non-blocking streaming ingestion</a:t>
            </a:r>
          </a:p>
          <a:p>
            <a:pPr lvl="1"/>
            <a:r>
              <a:rPr lang="en-US" sz="1800" dirty="0"/>
              <a:t>Maintains an open data stream</a:t>
            </a:r>
          </a:p>
          <a:p>
            <a:pPr lvl="1"/>
            <a:r>
              <a:rPr lang="en-US" sz="1800" dirty="0"/>
              <a:t>Maintains a buffered data queue for continuous ingestion</a:t>
            </a:r>
          </a:p>
          <a:p>
            <a:pPr lvl="1"/>
            <a:endParaRPr lang="en-US" sz="1800" dirty="0"/>
          </a:p>
          <a:p>
            <a:r>
              <a:rPr lang="en-US" sz="1800" dirty="0"/>
              <a:t>Registration (unique provider name)</a:t>
            </a:r>
          </a:p>
          <a:p>
            <a:pPr lvl="1"/>
            <a:r>
              <a:rPr lang="en-US" sz="1800" dirty="0"/>
              <a:t>Data providers must register with Datastore to initiate ingestion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30079-17E5-AEF8-2BB0-87805535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671751" y="-5419"/>
            <a:ext cx="6520249" cy="6863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283A9-3DA3-3D20-0A2F-2EEC1046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80" y="266168"/>
            <a:ext cx="5726403" cy="1290242"/>
          </a:xfrm>
        </p:spPr>
        <p:txBody>
          <a:bodyPr anchor="b">
            <a:normAutofit/>
          </a:bodyPr>
          <a:lstStyle/>
          <a:p>
            <a:r>
              <a:rPr lang="en-US" sz="5000" dirty="0"/>
              <a:t>DP Communications</a:t>
            </a:r>
            <a:br>
              <a:rPr lang="en-US" sz="5000" dirty="0"/>
            </a:br>
            <a:r>
              <a:rPr lang="en-US" sz="3200" dirty="0"/>
              <a:t>High-Level Ingestion API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E0A8B-821B-30A9-B15D-17E1A4F0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E2F50-2879-C763-5D0E-669EE0696A99}"/>
              </a:ext>
            </a:extLst>
          </p:cNvPr>
          <p:cNvSpPr txBox="1"/>
          <p:nvPr/>
        </p:nvSpPr>
        <p:spPr>
          <a:xfrm>
            <a:off x="148880" y="1624955"/>
            <a:ext cx="476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- Library Exposes 2 Interfaces</a:t>
            </a:r>
            <a:br>
              <a:rPr lang="en-US" sz="1800" dirty="0"/>
            </a:br>
            <a:r>
              <a:rPr lang="en-US" sz="1800" dirty="0"/>
              <a:t>- Both use </a:t>
            </a:r>
            <a:r>
              <a:rPr lang="en-US" sz="1800" b="1" dirty="0"/>
              <a:t>data frame</a:t>
            </a:r>
            <a:r>
              <a:rPr lang="en-US" sz="1800" dirty="0"/>
              <a:t> (</a:t>
            </a:r>
            <a:r>
              <a:rPr lang="en-US" sz="1800" dirty="0" err="1"/>
              <a:t>NTTable</a:t>
            </a:r>
            <a:r>
              <a:rPr lang="en-US" sz="1800" dirty="0"/>
              <a:t>) unit of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607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A8741-FA2B-4D3B-7F9D-F5901A8D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548950" y="36577"/>
            <a:ext cx="7643050" cy="68214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B889A-BFF1-0D69-AB07-660B2649B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67" y="2798233"/>
            <a:ext cx="4646141" cy="3853578"/>
          </a:xfrm>
        </p:spPr>
        <p:txBody>
          <a:bodyPr anchor="t">
            <a:noAutofit/>
          </a:bodyPr>
          <a:lstStyle/>
          <a:p>
            <a:r>
              <a:rPr lang="en-US" sz="2000" b="1" dirty="0" err="1"/>
              <a:t>IQueryServiceMeta</a:t>
            </a:r>
            <a:r>
              <a:rPr lang="en-US" sz="2000" dirty="0"/>
              <a:t> interface</a:t>
            </a:r>
          </a:p>
          <a:p>
            <a:pPr lvl="1"/>
            <a:r>
              <a:rPr lang="en-US" sz="2000" dirty="0"/>
              <a:t>Support </a:t>
            </a:r>
            <a:r>
              <a:rPr lang="en-US" sz="2000" b="1" dirty="0"/>
              <a:t>metadata</a:t>
            </a:r>
            <a:r>
              <a:rPr lang="en-US" sz="2000" dirty="0"/>
              <a:t> search and query</a:t>
            </a:r>
          </a:p>
          <a:p>
            <a:pPr lvl="1"/>
            <a:r>
              <a:rPr lang="en-US" sz="2000" dirty="0"/>
              <a:t>Uses synchronous query</a:t>
            </a:r>
          </a:p>
          <a:p>
            <a:pPr lvl="1"/>
            <a:r>
              <a:rPr lang="en-US" sz="2000" dirty="0"/>
              <a:t>Results are </a:t>
            </a:r>
            <a:r>
              <a:rPr lang="en-US" sz="2000" b="1" dirty="0"/>
              <a:t>record sets</a:t>
            </a:r>
          </a:p>
          <a:p>
            <a:pPr lvl="1"/>
            <a:endParaRPr lang="en-US" sz="2000" dirty="0"/>
          </a:p>
          <a:p>
            <a:r>
              <a:rPr lang="en-US" sz="2000" b="1" dirty="0" err="1"/>
              <a:t>IQueryServiceData</a:t>
            </a:r>
            <a:r>
              <a:rPr lang="en-US" sz="2000" dirty="0"/>
              <a:t> interface</a:t>
            </a:r>
          </a:p>
          <a:p>
            <a:pPr lvl="1"/>
            <a:r>
              <a:rPr lang="en-US" sz="2000" dirty="0"/>
              <a:t>Supports </a:t>
            </a:r>
            <a:r>
              <a:rPr lang="en-US" sz="2000" b="1" dirty="0"/>
              <a:t>time-series</a:t>
            </a:r>
            <a:r>
              <a:rPr lang="en-US" sz="2000" dirty="0"/>
              <a:t> search/query</a:t>
            </a:r>
          </a:p>
          <a:p>
            <a:pPr lvl="1"/>
            <a:r>
              <a:rPr lang="en-US" sz="2000" dirty="0"/>
              <a:t>Supports both </a:t>
            </a:r>
            <a:r>
              <a:rPr lang="en-US" sz="2000" b="1" dirty="0"/>
              <a:t>synchronous </a:t>
            </a:r>
            <a:r>
              <a:rPr lang="en-US" sz="2000" dirty="0"/>
              <a:t>and </a:t>
            </a:r>
            <a:r>
              <a:rPr lang="en-US" sz="2000" b="1" dirty="0"/>
              <a:t>asynchronous</a:t>
            </a:r>
            <a:r>
              <a:rPr lang="en-US" sz="2000" dirty="0"/>
              <a:t> query requests</a:t>
            </a:r>
          </a:p>
          <a:p>
            <a:pPr lvl="1"/>
            <a:r>
              <a:rPr lang="en-US" sz="2000" dirty="0"/>
              <a:t>Query builder (</a:t>
            </a:r>
            <a:r>
              <a:rPr lang="en-US" sz="2000" dirty="0" err="1"/>
              <a:t>DataRequest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Results are dynamic </a:t>
            </a:r>
            <a:r>
              <a:rPr lang="en-US" sz="2000" b="1" dirty="0"/>
              <a:t>data tables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2C365-EDBF-7F7D-EF10-DD0E1C837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5C67B-6D4A-61F3-569B-7B1FBAC45BB6}"/>
              </a:ext>
            </a:extLst>
          </p:cNvPr>
          <p:cNvSpPr txBox="1"/>
          <p:nvPr/>
        </p:nvSpPr>
        <p:spPr>
          <a:xfrm>
            <a:off x="123566" y="1545324"/>
            <a:ext cx="2905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- Library Exposes 2 Interfaces</a:t>
            </a:r>
            <a:br>
              <a:rPr lang="en-US" sz="1800" dirty="0"/>
            </a:br>
            <a:r>
              <a:rPr lang="en-US" sz="1800" dirty="0"/>
              <a:t>- Both use query builders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DA540-B93D-40EB-39F1-E9284610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6" y="224477"/>
            <a:ext cx="5339387" cy="1217461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DP Communications</a:t>
            </a:r>
            <a:br>
              <a:rPr lang="en-US" sz="5400" dirty="0"/>
            </a:br>
            <a:r>
              <a:rPr lang="en-US" sz="3600" dirty="0"/>
              <a:t>High-Level Query API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83157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D66AF2-189B-53B4-A4A0-7CE842A2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3200" dirty="0"/>
              <a:t>Data Platform</a:t>
            </a:r>
            <a:br>
              <a:rPr lang="en-US" sz="5400" dirty="0"/>
            </a:br>
            <a:r>
              <a:rPr lang="en-US" sz="5400" dirty="0"/>
              <a:t>Deployment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B564-3E34-0C26-ABDF-979C7866B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Datastore prototype has no deployment system.</a:t>
            </a:r>
          </a:p>
          <a:p>
            <a:pPr lvl="1"/>
            <a:r>
              <a:rPr lang="en-US" sz="1800" dirty="0"/>
              <a:t>Install Java (version 16 or greater)</a:t>
            </a:r>
          </a:p>
          <a:p>
            <a:pPr lvl="1"/>
            <a:r>
              <a:rPr lang="en-US" sz="1800" dirty="0"/>
              <a:t>Install and configure MongoDB and InfluxDB databases.</a:t>
            </a:r>
          </a:p>
          <a:p>
            <a:pPr lvl="1"/>
            <a:r>
              <a:rPr lang="en-US" sz="1800" dirty="0"/>
              <a:t>Users must clone (3 to 7) </a:t>
            </a:r>
            <a:r>
              <a:rPr lang="en-US" sz="1800" dirty="0" err="1"/>
              <a:t>Github</a:t>
            </a:r>
            <a:r>
              <a:rPr lang="en-US" sz="1800" dirty="0"/>
              <a:t> repositories, build, install locally, configure, and explicitly start services.</a:t>
            </a:r>
          </a:p>
          <a:p>
            <a:pPr lvl="1"/>
            <a:endParaRPr lang="en-US" sz="1800" dirty="0"/>
          </a:p>
          <a:p>
            <a:r>
              <a:rPr lang="en-US" sz="2200" dirty="0"/>
              <a:t>Data Platform has a formal deployment system.</a:t>
            </a:r>
          </a:p>
          <a:p>
            <a:pPr lvl="1"/>
            <a:r>
              <a:rPr lang="en-US" sz="1800" dirty="0"/>
              <a:t>Must install Java and MongoDB locally.</a:t>
            </a:r>
          </a:p>
          <a:p>
            <a:pPr lvl="1"/>
            <a:r>
              <a:rPr lang="en-US" sz="1800" dirty="0">
                <a:hlinkClick r:id="rId2"/>
              </a:rPr>
              <a:t>https://github.com/osprey-dcs/data-platform</a:t>
            </a:r>
            <a:endParaRPr lang="en-US" sz="1800" dirty="0"/>
          </a:p>
          <a:p>
            <a:pPr lvl="2"/>
            <a:r>
              <a:rPr lang="en-US" sz="1400" dirty="0"/>
              <a:t>Download installation archive from repository and unzip.</a:t>
            </a:r>
          </a:p>
          <a:p>
            <a:pPr lvl="2"/>
            <a:r>
              <a:rPr lang="en-US" sz="1400" dirty="0"/>
              <a:t>Scripts are available for Data Platform service startups.</a:t>
            </a:r>
          </a:p>
          <a:p>
            <a:pPr lvl="2"/>
            <a:r>
              <a:rPr lang="en-US" sz="1400" b="1" dirty="0"/>
              <a:t>There are explicit instructions and documentation for all.</a:t>
            </a:r>
          </a:p>
          <a:p>
            <a:pPr lvl="2"/>
            <a:endParaRPr lang="en-US" sz="1400" dirty="0"/>
          </a:p>
          <a:p>
            <a:r>
              <a:rPr lang="en-US" sz="2200" dirty="0"/>
              <a:t>Data Platform is currently in development!</a:t>
            </a:r>
          </a:p>
          <a:p>
            <a:pPr lvl="1"/>
            <a:r>
              <a:rPr lang="en-US" sz="1800" b="1" dirty="0"/>
              <a:t>NOTE</a:t>
            </a:r>
            <a:r>
              <a:rPr lang="en-US" sz="1800" dirty="0"/>
              <a:t>: Moving target – Even gRPC API is changing!</a:t>
            </a:r>
          </a:p>
          <a:p>
            <a:pPr lvl="1"/>
            <a:r>
              <a:rPr lang="en-US" sz="1800" dirty="0"/>
              <a:t>Latest (pre-)releases are available for inspection.</a:t>
            </a:r>
          </a:p>
          <a:p>
            <a:pPr lvl="1"/>
            <a:r>
              <a:rPr lang="en-US" sz="1800" dirty="0"/>
              <a:t>Current release has working Ingestion Service.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BDDB5-290C-4FF4-6022-EBD9122C7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2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F52A3-D0DC-80BB-5766-3A654745C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Complicated.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B3B8F-5C18-0D83-316C-9C2058EE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4056025" y="854679"/>
            <a:ext cx="8135975" cy="45561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90F28-AC94-7495-B1D1-33FE2F4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1B7DC-CE59-5EC9-1954-1EF074A7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98" y="1670829"/>
            <a:ext cx="4374598" cy="2347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DP Deployment</a:t>
            </a:r>
            <a:b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Previous Installation Process (Datastore prototype) </a:t>
            </a:r>
          </a:p>
        </p:txBody>
      </p:sp>
    </p:spTree>
    <p:extLst>
      <p:ext uri="{BB962C8B-B14F-4D97-AF65-F5344CB8AC3E}">
        <p14:creationId xmlns:p14="http://schemas.microsoft.com/office/powerpoint/2010/main" val="3470234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BE83-8A58-BE7F-83AE-D8F638922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8" y="325369"/>
            <a:ext cx="4821113" cy="1344466"/>
          </a:xfrm>
        </p:spPr>
        <p:txBody>
          <a:bodyPr anchor="b">
            <a:normAutofit/>
          </a:bodyPr>
          <a:lstStyle/>
          <a:p>
            <a:r>
              <a:rPr lang="en-US" sz="5400" dirty="0"/>
              <a:t>DP Deployment</a:t>
            </a:r>
            <a:br>
              <a:rPr lang="en-US" sz="5400" dirty="0"/>
            </a:br>
            <a:r>
              <a:rPr lang="en-US" sz="3200" dirty="0"/>
              <a:t>Installation Repository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E889F-FD1E-9D71-AADF-D4F23EAFA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29" y="2764982"/>
            <a:ext cx="4444422" cy="385995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Installation distributed as a zipped archive.</a:t>
            </a:r>
          </a:p>
          <a:p>
            <a:pPr lvl="1"/>
            <a:r>
              <a:rPr lang="en-US" sz="1800" dirty="0"/>
              <a:t>Download and unzip into local installation directory.</a:t>
            </a:r>
          </a:p>
          <a:p>
            <a:endParaRPr lang="en-US" sz="2200" dirty="0"/>
          </a:p>
          <a:p>
            <a:r>
              <a:rPr lang="en-US" sz="2200" dirty="0"/>
              <a:t>Services deployed as Java “fat jars”.</a:t>
            </a:r>
          </a:p>
          <a:p>
            <a:endParaRPr lang="en-US" sz="2200" dirty="0"/>
          </a:p>
          <a:p>
            <a:r>
              <a:rPr lang="en-US" sz="2200" dirty="0"/>
              <a:t>Services are started with scripts.</a:t>
            </a:r>
          </a:p>
          <a:p>
            <a:pPr lvl="1"/>
            <a:r>
              <a:rPr lang="en-US" sz="1800" dirty="0"/>
              <a:t>located in expanded </a:t>
            </a:r>
            <a:r>
              <a:rPr lang="en-US" sz="1800" dirty="0" err="1">
                <a:latin typeface="Lucida Console" panose="020B0609040504020204" pitchFamily="49" charset="0"/>
              </a:rPr>
              <a:t>dp</a:t>
            </a:r>
            <a:r>
              <a:rPr lang="en-US" sz="1800" dirty="0">
                <a:latin typeface="Lucida Console" panose="020B0609040504020204" pitchFamily="49" charset="0"/>
              </a:rPr>
              <a:t>-support </a:t>
            </a:r>
            <a:r>
              <a:rPr lang="en-US" sz="1800" dirty="0"/>
              <a:t>directory.</a:t>
            </a:r>
          </a:p>
          <a:p>
            <a:endParaRPr lang="en-US" sz="2200" dirty="0"/>
          </a:p>
          <a:p>
            <a:r>
              <a:rPr lang="en-US" sz="2200" dirty="0"/>
              <a:t>Process is well documented.</a:t>
            </a:r>
          </a:p>
          <a:p>
            <a:pPr lvl="1"/>
            <a:r>
              <a:rPr lang="en-US" sz="1800" dirty="0"/>
              <a:t>See </a:t>
            </a:r>
            <a:r>
              <a:rPr lang="en-US" sz="1800" dirty="0" err="1"/>
              <a:t>Github</a:t>
            </a:r>
            <a:r>
              <a:rPr lang="en-US" sz="1800" dirty="0"/>
              <a:t> repository page.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19774-671F-6B7A-312B-4375029F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04B789F-4035-7DFD-2594-68587A40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552" y="208374"/>
            <a:ext cx="7772400" cy="6063765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34B2C6C-3708-AA35-B60B-FCE0FB777252}"/>
              </a:ext>
            </a:extLst>
          </p:cNvPr>
          <p:cNvCxnSpPr>
            <a:cxnSpLocks/>
            <a:stCxn id="14" idx="3"/>
          </p:cNvCxnSpPr>
          <p:nvPr/>
        </p:nvCxnSpPr>
        <p:spPr>
          <a:xfrm flipH="1" flipV="1">
            <a:off x="9983678" y="3528646"/>
            <a:ext cx="1896480" cy="3012370"/>
          </a:xfrm>
          <a:prstGeom prst="curvedConnector4">
            <a:avLst>
              <a:gd name="adj1" fmla="val -12054"/>
              <a:gd name="adj2" fmla="val 530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FF1473-EE3F-4756-F609-6D0FDEF7DECA}"/>
              </a:ext>
            </a:extLst>
          </p:cNvPr>
          <p:cNvSpPr txBox="1"/>
          <p:nvPr/>
        </p:nvSpPr>
        <p:spPr>
          <a:xfrm>
            <a:off x="6874404" y="6356350"/>
            <a:ext cx="50057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data-platform-</a:t>
            </a:r>
            <a:r>
              <a:rPr lang="en-US" dirty="0" err="1"/>
              <a:t>installer.tar.gz</a:t>
            </a:r>
            <a:r>
              <a:rPr lang="en-US" dirty="0"/>
              <a:t> - Download and unzip.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784A8-49C0-37E7-EAF5-5B64AE4693C4}"/>
              </a:ext>
            </a:extLst>
          </p:cNvPr>
          <p:cNvSpPr txBox="1"/>
          <p:nvPr/>
        </p:nvSpPr>
        <p:spPr>
          <a:xfrm>
            <a:off x="155229" y="1864861"/>
            <a:ext cx="444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/osprey-</a:t>
            </a:r>
            <a:r>
              <a:rPr lang="en-US" dirty="0" err="1"/>
              <a:t>dcs</a:t>
            </a:r>
            <a:r>
              <a:rPr lang="en-US" dirty="0"/>
              <a:t>/data-platform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AA9AC-7779-7A6C-386B-D02560F53A3A}"/>
              </a:ext>
            </a:extLst>
          </p:cNvPr>
          <p:cNvSpPr txBox="1"/>
          <p:nvPr/>
        </p:nvSpPr>
        <p:spPr>
          <a:xfrm>
            <a:off x="3720047" y="6218136"/>
            <a:ext cx="28200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Instructions/documentation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48848A8-3CFA-B0C0-179E-E66DFBD76859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5218023" y="4771292"/>
            <a:ext cx="1322027" cy="1631510"/>
          </a:xfrm>
          <a:prstGeom prst="curvedConnector4">
            <a:avLst>
              <a:gd name="adj1" fmla="val -17292"/>
              <a:gd name="adj2" fmla="val 556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72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3EB56-2EE3-179C-1389-82F3C080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19" y="502920"/>
            <a:ext cx="4150435" cy="1463040"/>
          </a:xfrm>
        </p:spPr>
        <p:txBody>
          <a:bodyPr anchor="ctr">
            <a:normAutofit fontScale="90000"/>
          </a:bodyPr>
          <a:lstStyle/>
          <a:p>
            <a:r>
              <a:rPr lang="en-US" sz="5300" dirty="0"/>
              <a:t>DP Deployment</a:t>
            </a:r>
            <a:br>
              <a:rPr lang="en-US" sz="3700" dirty="0"/>
            </a:br>
            <a:r>
              <a:rPr lang="en-US" sz="3200" dirty="0"/>
              <a:t>DP Service Startup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4953C-066A-D222-DBD8-204F57409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136525"/>
            <a:ext cx="7279797" cy="2795287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/>
              <a:t>1. Set Data Platform installation location (tell Data Platform where it is).</a:t>
            </a:r>
          </a:p>
          <a:p>
            <a:r>
              <a:rPr lang="en-US" sz="2000" dirty="0"/>
              <a:t>Create </a:t>
            </a:r>
            <a:r>
              <a:rPr lang="en-US" sz="2000" dirty="0">
                <a:latin typeface="Lucida Console" panose="020B0609040504020204" pitchFamily="49" charset="0"/>
              </a:rPr>
              <a:t>.</a:t>
            </a:r>
            <a:r>
              <a:rPr lang="en-US" sz="2000" dirty="0" err="1">
                <a:latin typeface="Lucida Console" panose="020B0609040504020204" pitchFamily="49" charset="0"/>
              </a:rPr>
              <a:t>dp.env</a:t>
            </a:r>
            <a:r>
              <a:rPr lang="en-US" sz="2000" dirty="0"/>
              <a:t> file in home directory specifying install location.</a:t>
            </a:r>
          </a:p>
          <a:p>
            <a:pPr lvl="1"/>
            <a:r>
              <a:rPr lang="en-US" sz="1600" dirty="0"/>
              <a:t>Include following line (replace `~/data-platform’ with install path)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latin typeface="Lucida Console" panose="020B0609040504020204" pitchFamily="49" charset="0"/>
              </a:rPr>
              <a:t>export DP_HOME=~/data-platform</a:t>
            </a:r>
          </a:p>
          <a:p>
            <a:r>
              <a:rPr lang="en-US" sz="2000" dirty="0"/>
              <a:t>Or set DP_HOME directly in your profile.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2. Startup scripts are available within installation.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~/data-platform/</a:t>
            </a:r>
            <a:r>
              <a:rPr lang="en-US" sz="2000" dirty="0" err="1">
                <a:latin typeface="Lucida Console" panose="020B0609040504020204" pitchFamily="49" charset="0"/>
              </a:rPr>
              <a:t>dp</a:t>
            </a:r>
            <a:r>
              <a:rPr lang="en-US" sz="2000" dirty="0">
                <a:latin typeface="Lucida Console" panose="020B0609040504020204" pitchFamily="49" charset="0"/>
              </a:rPr>
              <a:t>-support/current/bin</a:t>
            </a:r>
          </a:p>
          <a:p>
            <a:r>
              <a:rPr lang="en-US" sz="2000" dirty="0"/>
              <a:t>Also have scripts to start/shutdown MongoDB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DBA46-0C6A-A2CB-177E-D3F8F444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78" y="3227481"/>
            <a:ext cx="10917936" cy="29478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C4A57-7CB2-F710-59D3-5C0A287A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7F590-6480-5FD2-01B9-5111F4DD7A3B}"/>
              </a:ext>
            </a:extLst>
          </p:cNvPr>
          <p:cNvSpPr txBox="1"/>
          <p:nvPr/>
        </p:nvSpPr>
        <p:spPr>
          <a:xfrm>
            <a:off x="257909" y="2428793"/>
            <a:ext cx="21471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Installation location (expanded archive)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8972B64-B79F-1539-4BBB-9E430BA2F2F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405030" y="2751959"/>
            <a:ext cx="12700" cy="110783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463EFD-E52A-B720-C31A-FAE43E9E822D}"/>
              </a:ext>
            </a:extLst>
          </p:cNvPr>
          <p:cNvSpPr txBox="1"/>
          <p:nvPr/>
        </p:nvSpPr>
        <p:spPr>
          <a:xfrm>
            <a:off x="5190884" y="3242108"/>
            <a:ext cx="15245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Script location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2369A6C-467C-1804-F529-22DF8C0A471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715404" y="3426774"/>
            <a:ext cx="833164" cy="47552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5613C6-22CE-A23E-08FA-6B3BC0CCE7EA}"/>
              </a:ext>
            </a:extLst>
          </p:cNvPr>
          <p:cNvSpPr txBox="1"/>
          <p:nvPr/>
        </p:nvSpPr>
        <p:spPr>
          <a:xfrm>
            <a:off x="5048909" y="6286325"/>
            <a:ext cx="24996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Ingestion Service startup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5E1B013-E1A4-9D1E-FC44-7330D896BE21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548568" y="5131744"/>
            <a:ext cx="1721312" cy="133924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BB7D72-B553-7C75-3C02-4B7771C54226}"/>
              </a:ext>
            </a:extLst>
          </p:cNvPr>
          <p:cNvSpPr txBox="1"/>
          <p:nvPr/>
        </p:nvSpPr>
        <p:spPr>
          <a:xfrm>
            <a:off x="312358" y="6348626"/>
            <a:ext cx="29309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Downloaded installer archive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86EDEAC4-44C4-2CB4-361D-82763030DCBE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2417730" y="4103932"/>
            <a:ext cx="825538" cy="2429360"/>
          </a:xfrm>
          <a:prstGeom prst="curvedConnector4">
            <a:avLst>
              <a:gd name="adj1" fmla="val -27691"/>
              <a:gd name="adj2" fmla="val 538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D468A2-6F90-8C21-B89D-468FDF05BCB4}"/>
              </a:ext>
            </a:extLst>
          </p:cNvPr>
          <p:cNvSpPr txBox="1"/>
          <p:nvPr/>
        </p:nvSpPr>
        <p:spPr>
          <a:xfrm>
            <a:off x="2706583" y="2903869"/>
            <a:ext cx="19678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Service localization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1533DF1-BB49-C30C-297A-511E1D8093AF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4257449" y="3088535"/>
            <a:ext cx="416980" cy="813761"/>
          </a:xfrm>
          <a:prstGeom prst="curvedConnector4">
            <a:avLst>
              <a:gd name="adj1" fmla="val -54823"/>
              <a:gd name="adj2" fmla="val 613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88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61D5A-74D9-0DFB-E8F5-918D166A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DP Deployment</a:t>
            </a:r>
            <a:br>
              <a:rPr lang="en-US" dirty="0"/>
            </a:br>
            <a:r>
              <a:rPr lang="en-US" sz="3200" dirty="0"/>
              <a:t>Current Release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39303-0B08-BA02-7EDC-B0EA88BC3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en-US" sz="1900" b="1" dirty="0"/>
              <a:t>Recall</a:t>
            </a:r>
            <a:r>
              <a:rPr lang="en-US" sz="1900" dirty="0"/>
              <a:t>: Must install Java (version 16 or greater) and MongoDB (free Community Edition)</a:t>
            </a:r>
          </a:p>
          <a:p>
            <a:pPr lvl="1"/>
            <a:r>
              <a:rPr lang="en-US" sz="1900" dirty="0"/>
              <a:t>Instructions are available at </a:t>
            </a:r>
            <a:r>
              <a:rPr lang="en-US" sz="1900" dirty="0">
                <a:latin typeface="Lucida Console" panose="020B0609040504020204" pitchFamily="49" charset="0"/>
              </a:rPr>
              <a:t>https://</a:t>
            </a:r>
            <a:r>
              <a:rPr lang="en-US" sz="1900" dirty="0" err="1">
                <a:latin typeface="Lucida Console" panose="020B0609040504020204" pitchFamily="49" charset="0"/>
              </a:rPr>
              <a:t>github.com</a:t>
            </a:r>
            <a:r>
              <a:rPr lang="en-US" sz="1900" dirty="0">
                <a:latin typeface="Lucida Console" panose="020B0609040504020204" pitchFamily="49" charset="0"/>
              </a:rPr>
              <a:t>/osprey-</a:t>
            </a:r>
            <a:r>
              <a:rPr lang="en-US" sz="1900" dirty="0" err="1">
                <a:latin typeface="Lucida Console" panose="020B0609040504020204" pitchFamily="49" charset="0"/>
              </a:rPr>
              <a:t>dcs</a:t>
            </a:r>
            <a:r>
              <a:rPr lang="en-US" sz="1900" dirty="0">
                <a:latin typeface="Lucida Console" panose="020B0609040504020204" pitchFamily="49" charset="0"/>
              </a:rPr>
              <a:t>/data-platform</a:t>
            </a:r>
          </a:p>
          <a:p>
            <a:pPr lvl="1"/>
            <a:r>
              <a:rPr lang="en-US" sz="1900" dirty="0"/>
              <a:t>Must create a MongoDB administrative account (identified in </a:t>
            </a:r>
            <a:r>
              <a:rPr lang="en-US" sz="1900" dirty="0" err="1">
                <a:latin typeface="Lucida Console" panose="020B0609040504020204" pitchFamily="49" charset="0"/>
              </a:rPr>
              <a:t>dp-ingest.yml</a:t>
            </a:r>
            <a:r>
              <a:rPr lang="en-US" sz="1900" dirty="0"/>
              <a:t>)</a:t>
            </a:r>
          </a:p>
          <a:p>
            <a:pPr lvl="1"/>
            <a:endParaRPr lang="en-US" sz="1900" dirty="0"/>
          </a:p>
          <a:p>
            <a:r>
              <a:rPr lang="en-US" sz="1900" dirty="0"/>
              <a:t>Data Platform Communications</a:t>
            </a:r>
          </a:p>
          <a:p>
            <a:pPr lvl="1"/>
            <a:r>
              <a:rPr lang="en-US" sz="1900" dirty="0"/>
              <a:t>gRPC interface only.</a:t>
            </a:r>
          </a:p>
          <a:p>
            <a:pPr lvl="1"/>
            <a:endParaRPr lang="en-US" sz="1900" dirty="0"/>
          </a:p>
          <a:p>
            <a:r>
              <a:rPr lang="en-US" sz="1900" dirty="0"/>
              <a:t>Ingestion Service</a:t>
            </a:r>
          </a:p>
          <a:p>
            <a:pPr lvl="1"/>
            <a:r>
              <a:rPr lang="en-US" sz="1900" dirty="0"/>
              <a:t>Operational with basic functionality.</a:t>
            </a:r>
          </a:p>
          <a:p>
            <a:pPr lvl="1"/>
            <a:r>
              <a:rPr lang="en-US" sz="1900" dirty="0"/>
              <a:t>Localization/configuration in </a:t>
            </a:r>
            <a:r>
              <a:rPr lang="en-US" sz="1900" dirty="0">
                <a:latin typeface="Lucida Console" panose="020B0609040504020204" pitchFamily="49" charset="0"/>
              </a:rPr>
              <a:t>~/data-platform/config/</a:t>
            </a:r>
            <a:r>
              <a:rPr lang="en-US" sz="1900" dirty="0" err="1">
                <a:latin typeface="Lucida Console" panose="020B0609040504020204" pitchFamily="49" charset="0"/>
              </a:rPr>
              <a:t>dp-ingest.yml</a:t>
            </a:r>
            <a:r>
              <a:rPr lang="en-US" sz="1900" dirty="0"/>
              <a:t> </a:t>
            </a:r>
          </a:p>
          <a:p>
            <a:pPr lvl="1"/>
            <a:endParaRPr lang="en-US" sz="1900" dirty="0"/>
          </a:p>
          <a:p>
            <a:r>
              <a:rPr lang="en-US" sz="1900" dirty="0"/>
              <a:t>Query Service</a:t>
            </a:r>
          </a:p>
          <a:p>
            <a:pPr lvl="1"/>
            <a:r>
              <a:rPr lang="en-US" sz="1900" dirty="0"/>
              <a:t>Next Release.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F7580-2BF1-79AD-F602-9058BE60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58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78854-B026-C546-6218-C9E93A83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07" y="1134389"/>
            <a:ext cx="3287068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E4378-A25B-0B7E-43EB-78ACB0EB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449036"/>
            <a:ext cx="7389134" cy="5959928"/>
          </a:xfr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Platform is a standalone subsystem of the larger Machine Learning Data Platform (MLDP).</a:t>
            </a:r>
          </a:p>
          <a:p>
            <a:pPr lvl="1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</a:t>
            </a:r>
            <a:r>
              <a:rPr lang="en-US" sz="2000" dirty="0"/>
              <a:t>agement of heterogenous data with focus on data science.</a:t>
            </a:r>
          </a:p>
          <a:p>
            <a:pPr lvl="1"/>
            <a:r>
              <a:rPr lang="en-US" sz="2000" dirty="0"/>
              <a:t>A working prototype was initially developed – “Datastore”.  </a:t>
            </a:r>
          </a:p>
          <a:p>
            <a:pPr lvl="1"/>
            <a:r>
              <a:rPr lang="en-US" sz="2000" dirty="0"/>
              <a:t>A new, performance-based version is currently under development – “Data Platform”.</a:t>
            </a:r>
          </a:p>
          <a:p>
            <a:pPr lvl="1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Platform h</a:t>
            </a:r>
            <a:r>
              <a:rPr lang="en-US" sz="2000" dirty="0"/>
              <a:t>as multiple components supporting use cases as collaborating services (with well-defined APIs).</a:t>
            </a:r>
          </a:p>
          <a:p>
            <a:pPr lvl="1"/>
            <a:endParaRPr lang="en-US" sz="2000" dirty="0"/>
          </a:p>
          <a:p>
            <a:r>
              <a:rPr lang="en-US" sz="2400" dirty="0"/>
              <a:t>Data Platform has 2 communication methods.</a:t>
            </a:r>
          </a:p>
          <a:p>
            <a:pPr lvl="1"/>
            <a:r>
              <a:rPr lang="en-US" sz="2000" dirty="0"/>
              <a:t>Direct gRPC communications (download and install </a:t>
            </a:r>
            <a:r>
              <a:rPr lang="en-US" sz="2000" dirty="0" err="1">
                <a:latin typeface="Lucida Console" panose="020B0609040504020204" pitchFamily="49" charset="0"/>
              </a:rPr>
              <a:t>dp-grpc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Client API libraries for Java and Python (future).</a:t>
            </a:r>
          </a:p>
          <a:p>
            <a:endParaRPr lang="en-US" sz="2400" dirty="0"/>
          </a:p>
          <a:p>
            <a:r>
              <a:rPr lang="en-US" sz="2400" dirty="0"/>
              <a:t>A deployment system is available for latest DP releases.</a:t>
            </a:r>
          </a:p>
          <a:p>
            <a:pPr lvl="1"/>
            <a:r>
              <a:rPr lang="en-US" sz="2000" dirty="0"/>
              <a:t>Ingestion Service is operational (and fast).</a:t>
            </a:r>
          </a:p>
          <a:p>
            <a:pPr lvl="1"/>
            <a:r>
              <a:rPr lang="en-US" sz="2000" dirty="0"/>
              <a:t>Basic Query Service is nearly operational.</a:t>
            </a:r>
          </a:p>
          <a:p>
            <a:pPr lvl="1"/>
            <a:r>
              <a:rPr lang="en-US" sz="2000" dirty="0"/>
              <a:t>Only direct gRPC communication is currently available.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EA727-4567-D8C7-3C7D-E02138B0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384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1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3A9B26-A46F-5E63-9B34-53B6A52A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MLDP Background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AAEE2-3369-D947-B2B7-1A3E6D0A5642}"/>
              </a:ext>
            </a:extLst>
          </p:cNvPr>
          <p:cNvSpPr txBox="1">
            <a:spLocks/>
          </p:cNvSpPr>
          <p:nvPr/>
        </p:nvSpPr>
        <p:spPr>
          <a:xfrm>
            <a:off x="331572" y="1806021"/>
            <a:ext cx="11528855" cy="804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MLDP development is supported by the US Dept. of Energy (DOE) under a Small Business Innovative Research (SBIR) grant starting in 2022.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3AE47-153B-47F1-2593-DECD8D169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21" y="2599542"/>
            <a:ext cx="9010136" cy="425845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A prototype MLDP was completed in Phase I with the following subsystems:</a:t>
            </a:r>
          </a:p>
          <a:p>
            <a:pPr lvl="1"/>
            <a:r>
              <a:rPr lang="en-US" sz="1800" dirty="0"/>
              <a:t>Aggregator – EPICS based, high-speed synchronous data acquisition of heterogeneous data.</a:t>
            </a:r>
          </a:p>
          <a:p>
            <a:pPr lvl="1"/>
            <a:r>
              <a:rPr lang="en-US" sz="1800" b="1" dirty="0"/>
              <a:t>Datastore</a:t>
            </a:r>
            <a:r>
              <a:rPr lang="en-US" sz="1800" dirty="0"/>
              <a:t> – Standalone system for data ingestion, archive management and access.</a:t>
            </a:r>
          </a:p>
          <a:p>
            <a:pPr lvl="1"/>
            <a:r>
              <a:rPr lang="en-US" sz="1800" dirty="0"/>
              <a:t>Web Application – Universal, remote access and interaction with data archive.</a:t>
            </a:r>
          </a:p>
          <a:p>
            <a:pPr lvl="1"/>
            <a:endParaRPr lang="en-US" sz="1800" dirty="0"/>
          </a:p>
          <a:p>
            <a:r>
              <a:rPr lang="en-US" sz="2200" dirty="0"/>
              <a:t>SBIR Phase II awarded in 2023 (Fiscal Year 2024)</a:t>
            </a:r>
          </a:p>
          <a:p>
            <a:pPr lvl="1"/>
            <a:r>
              <a:rPr lang="en-US" sz="1800" dirty="0"/>
              <a:t>Redesign of Datastore archive and services with emphasis on performance (Year 1).</a:t>
            </a:r>
          </a:p>
          <a:p>
            <a:pPr lvl="1"/>
            <a:r>
              <a:rPr lang="en-US" sz="1800" dirty="0"/>
              <a:t>Support for full archive annotation (Year 1).</a:t>
            </a:r>
          </a:p>
          <a:p>
            <a:pPr lvl="1"/>
            <a:r>
              <a:rPr lang="en-US" sz="1800" b="1" dirty="0"/>
              <a:t>Datastore</a:t>
            </a:r>
            <a:r>
              <a:rPr lang="en-US" sz="1800" dirty="0"/>
              <a:t> use case expansions (Year 2)</a:t>
            </a:r>
          </a:p>
          <a:p>
            <a:pPr lvl="2"/>
            <a:r>
              <a:rPr lang="en-US" sz="1400" dirty="0"/>
              <a:t>Datastream processing, </a:t>
            </a:r>
          </a:p>
          <a:p>
            <a:pPr lvl="2"/>
            <a:r>
              <a:rPr lang="en-US" sz="1400" dirty="0"/>
              <a:t>Algorithm Plugins, </a:t>
            </a:r>
          </a:p>
          <a:p>
            <a:pPr lvl="2"/>
            <a:r>
              <a:rPr lang="en-US" sz="1400" dirty="0"/>
              <a:t>Advanced Data Science Applications.</a:t>
            </a:r>
          </a:p>
          <a:p>
            <a:pPr lvl="1"/>
            <a:endParaRPr lang="en-US" sz="1800" dirty="0"/>
          </a:p>
          <a:p>
            <a:r>
              <a:rPr lang="en-US" sz="2200" dirty="0"/>
              <a:t>“</a:t>
            </a:r>
            <a:r>
              <a:rPr lang="en-US" sz="2200" b="1" dirty="0"/>
              <a:t>Data Platform</a:t>
            </a:r>
            <a:r>
              <a:rPr lang="en-US" sz="2200" dirty="0"/>
              <a:t>” (DP) references previous “</a:t>
            </a:r>
            <a:r>
              <a:rPr lang="en-US" sz="2200" b="1" dirty="0"/>
              <a:t>Datastore</a:t>
            </a:r>
            <a:r>
              <a:rPr lang="en-US" sz="2200" dirty="0"/>
              <a:t>” system of prototype MLDP.</a:t>
            </a:r>
          </a:p>
          <a:p>
            <a:pPr lvl="1"/>
            <a:r>
              <a:rPr lang="en-US" sz="1800" dirty="0"/>
              <a:t>Includes upgrades and extensions for Phase II project.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B6D2D-3880-E306-4657-FE226CB5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9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A007BD-C376-D7DE-7EBD-C72FDA0A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Supplemental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A4B6CA7-2B6A-84AD-6B36-848BFA41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4707" y="3067050"/>
            <a:ext cx="3019537" cy="30195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48B18-A1B4-A9F8-3807-9656B1A8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83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0CF94-3D59-7137-7B8D-9E4394C2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1602617"/>
            <a:ext cx="3993617" cy="75597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Data Platform</a:t>
            </a:r>
            <a:br>
              <a:rPr lang="en-US" sz="5400" dirty="0"/>
            </a:br>
            <a:r>
              <a:rPr lang="en-US" sz="5400" dirty="0"/>
              <a:t>Use Cases</a:t>
            </a:r>
            <a:br>
              <a:rPr lang="en-US" sz="5400" dirty="0"/>
            </a:br>
            <a:r>
              <a:rPr lang="en-US" sz="2000" dirty="0"/>
              <a:t>Actors are generally divided into </a:t>
            </a:r>
            <a:br>
              <a:rPr lang="en-US" sz="2000" dirty="0"/>
            </a:br>
            <a:r>
              <a:rPr lang="en-US" sz="2000" b="1" dirty="0"/>
              <a:t>Data Providers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b="1" dirty="0"/>
              <a:t>Data Consumers</a:t>
            </a:r>
            <a:r>
              <a:rPr lang="en-US" sz="2000" dirty="0"/>
              <a:t> </a:t>
            </a:r>
            <a:endParaRPr lang="en-US" sz="54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64CD-2281-41C0-49F8-F59716EE2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126921" cy="368249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Data Acquisition and Ingestion</a:t>
            </a:r>
          </a:p>
          <a:p>
            <a:r>
              <a:rPr lang="en-US" sz="2200" dirty="0"/>
              <a:t>Aggregator</a:t>
            </a:r>
          </a:p>
          <a:p>
            <a:pPr lvl="1"/>
            <a:r>
              <a:rPr lang="en-US" sz="1800" dirty="0"/>
              <a:t>Actors here are hardware systems</a:t>
            </a:r>
          </a:p>
          <a:p>
            <a:pPr lvl="1"/>
            <a:r>
              <a:rPr lang="en-US" sz="1800" dirty="0"/>
              <a:t>Collection, alignment, and staging</a:t>
            </a:r>
            <a:br>
              <a:rPr lang="en-US" sz="1800" dirty="0"/>
            </a:br>
            <a:r>
              <a:rPr lang="en-US" sz="1800" dirty="0"/>
              <a:t>(synchronous acquisition)</a:t>
            </a:r>
          </a:p>
          <a:p>
            <a:pPr lvl="1"/>
            <a:endParaRPr lang="en-US" sz="1800" dirty="0"/>
          </a:p>
          <a:p>
            <a:r>
              <a:rPr lang="en-US" sz="2200" dirty="0"/>
              <a:t>Ingestion Service</a:t>
            </a:r>
          </a:p>
          <a:p>
            <a:pPr lvl="1"/>
            <a:r>
              <a:rPr lang="en-US" sz="1800" dirty="0"/>
              <a:t>Actors are </a:t>
            </a:r>
            <a:r>
              <a:rPr lang="en-US" sz="1800" b="1" dirty="0"/>
              <a:t>Data Providers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The Aggregator subsystem is one Data Provider </a:t>
            </a:r>
          </a:p>
          <a:p>
            <a:pPr lvl="1"/>
            <a:r>
              <a:rPr lang="en-US" sz="1800" dirty="0"/>
              <a:t>Data Providers conform to Ingestion API </a:t>
            </a:r>
          </a:p>
          <a:p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4DEB4D-03C0-965A-BC02-ED4FD507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173279" y="270549"/>
            <a:ext cx="6903720" cy="31584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EAA9B3-5272-CF8F-8C93-2740E372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58278" y="3429000"/>
            <a:ext cx="6718300" cy="3060700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F2D6A71-3B4E-F1A5-2689-CFFEF9B0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90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31D18-0EA2-90ED-E9C3-DEFCA5ADD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Ingestion APIs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0FECA-B8C7-32CC-9C24-B39FCCDFB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400" dirty="0"/>
              <a:t>API libraries connect to the Datastore Ingestion Service (server) via gRPC</a:t>
            </a:r>
          </a:p>
          <a:p>
            <a:r>
              <a:rPr lang="en-US" sz="2400" dirty="0"/>
              <a:t>2 Ingestion Libraries</a:t>
            </a:r>
          </a:p>
          <a:p>
            <a:pPr lvl="1"/>
            <a:r>
              <a:rPr lang="en-US" b="1" dirty="0"/>
              <a:t>datastore-provider-lib</a:t>
            </a:r>
            <a:r>
              <a:rPr lang="en-US" dirty="0"/>
              <a:t> – (original) wide interface using Java native types</a:t>
            </a:r>
          </a:p>
          <a:p>
            <a:pPr lvl="2"/>
            <a:r>
              <a:rPr lang="en-US" sz="2400" dirty="0"/>
              <a:t>Very general, but complex, interface</a:t>
            </a:r>
          </a:p>
          <a:p>
            <a:pPr lvl="2"/>
            <a:r>
              <a:rPr lang="en-US" sz="2400" dirty="0"/>
              <a:t>“</a:t>
            </a:r>
            <a:r>
              <a:rPr lang="en-US" sz="2400" b="1" dirty="0"/>
              <a:t>Snapshot</a:t>
            </a:r>
            <a:r>
              <a:rPr lang="en-US" sz="2400" dirty="0"/>
              <a:t>” unit of ingestion (abstract)</a:t>
            </a:r>
          </a:p>
          <a:p>
            <a:pPr lvl="2"/>
            <a:endParaRPr lang="en-US" sz="2400" dirty="0"/>
          </a:p>
          <a:p>
            <a:pPr lvl="1"/>
            <a:r>
              <a:rPr lang="en-US" b="1" dirty="0"/>
              <a:t>datastore-admin </a:t>
            </a:r>
            <a:r>
              <a:rPr lang="en-US" dirty="0"/>
              <a:t>- (new) narrow interface based upon “</a:t>
            </a:r>
            <a:r>
              <a:rPr lang="en-US" i="1" dirty="0"/>
              <a:t>data frame</a:t>
            </a:r>
            <a:r>
              <a:rPr lang="en-US" dirty="0"/>
              <a:t>”</a:t>
            </a:r>
          </a:p>
          <a:p>
            <a:pPr lvl="2"/>
            <a:r>
              <a:rPr lang="en-US" sz="2400" b="1" dirty="0"/>
              <a:t>data frame</a:t>
            </a:r>
            <a:r>
              <a:rPr lang="en-US" sz="2400" dirty="0"/>
              <a:t> – concrete unit of ingestion (timestamps and data columns)</a:t>
            </a:r>
          </a:p>
          <a:p>
            <a:pPr lvl="2"/>
            <a:r>
              <a:rPr lang="en-US" sz="2400" dirty="0"/>
              <a:t>EPICS oriented – data frame is analogous to EPICS </a:t>
            </a:r>
            <a:r>
              <a:rPr lang="en-US" sz="2400" dirty="0" err="1"/>
              <a:t>NTTable</a:t>
            </a:r>
            <a:endParaRPr lang="en-US" sz="2400" dirty="0"/>
          </a:p>
          <a:p>
            <a:pPr marL="914400" lvl="2" indent="0">
              <a:buNone/>
            </a:pPr>
            <a:endParaRPr lang="en-US" sz="2400" dirty="0"/>
          </a:p>
          <a:p>
            <a:pPr lvl="1"/>
            <a:endParaRPr lang="en-US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1C2C2-368B-988A-72DC-5010EA6C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427C3-DC7E-4208-7367-3849FDF5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Query APIs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2BAA9-D09B-6FB8-4B32-AE8FF0F02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" y="1966454"/>
            <a:ext cx="10515600" cy="4251960"/>
          </a:xfrm>
        </p:spPr>
        <p:txBody>
          <a:bodyPr>
            <a:noAutofit/>
          </a:bodyPr>
          <a:lstStyle/>
          <a:p>
            <a:r>
              <a:rPr lang="en-US" sz="2400" dirty="0"/>
              <a:t>API libraries connect to the Datastore Query Service (server) via gRPC</a:t>
            </a:r>
          </a:p>
          <a:p>
            <a:r>
              <a:rPr lang="en-US" sz="2400" dirty="0"/>
              <a:t>2 Query Libraries</a:t>
            </a:r>
          </a:p>
          <a:p>
            <a:pPr lvl="1"/>
            <a:r>
              <a:rPr lang="en-US" b="1" dirty="0"/>
              <a:t>datastore-client-lib</a:t>
            </a:r>
            <a:r>
              <a:rPr lang="en-US" dirty="0"/>
              <a:t>  (original) wide interface – developer oriented</a:t>
            </a:r>
          </a:p>
          <a:p>
            <a:pPr lvl="2"/>
            <a:r>
              <a:rPr lang="en-US" sz="2400" dirty="0"/>
              <a:t>Queries are made using “Datastore Query Language” (DQL)</a:t>
            </a:r>
          </a:p>
          <a:p>
            <a:pPr lvl="2"/>
            <a:r>
              <a:rPr lang="en-US" sz="2400" dirty="0"/>
              <a:t>Must be familiar with some Datastore gRPC messages</a:t>
            </a:r>
          </a:p>
          <a:p>
            <a:pPr lvl="1"/>
            <a:r>
              <a:rPr lang="en-US" b="1" dirty="0"/>
              <a:t>datastore-admin</a:t>
            </a:r>
            <a:r>
              <a:rPr lang="en-US" dirty="0"/>
              <a:t> – (new) narrow interface – data science oriented</a:t>
            </a:r>
          </a:p>
          <a:p>
            <a:pPr lvl="2"/>
            <a:r>
              <a:rPr lang="en-US" sz="2400" dirty="0"/>
              <a:t>Queries are made using a query builder</a:t>
            </a:r>
          </a:p>
          <a:p>
            <a:pPr lvl="2"/>
            <a:r>
              <a:rPr lang="en-US" sz="2400" dirty="0"/>
              <a:t>Results are returned as records (metadata) and data tables (time-series)</a:t>
            </a:r>
          </a:p>
          <a:p>
            <a:pPr lvl="2"/>
            <a:endParaRPr lang="en-US" sz="2400" dirty="0"/>
          </a:p>
          <a:p>
            <a:pPr lvl="1"/>
            <a:r>
              <a:rPr lang="en-US" dirty="0"/>
              <a:t>Future – A Python language query API is planned for development</a:t>
            </a:r>
          </a:p>
          <a:p>
            <a:pPr lvl="2"/>
            <a:r>
              <a:rPr lang="en-US" sz="2400" dirty="0"/>
              <a:t>Support for the Pandas </a:t>
            </a:r>
            <a:r>
              <a:rPr lang="en-US" sz="2400" dirty="0" err="1"/>
              <a:t>DataFrame</a:t>
            </a:r>
            <a:r>
              <a:rPr lang="en-US" sz="2400" dirty="0"/>
              <a:t> object</a:t>
            </a:r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0F2D-C2AA-820C-99EB-F067E814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74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CE646-890C-F2D6-B0F8-ABA84E33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0329" y="39015"/>
            <a:ext cx="7772399" cy="68189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758B-0AA4-70F5-E0D3-5DC2E29B3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91" y="2492739"/>
            <a:ext cx="4818888" cy="4365261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800" b="1" dirty="0" err="1"/>
              <a:t>DatastoreClient</a:t>
            </a:r>
            <a:r>
              <a:rPr lang="en-US" sz="1800" dirty="0"/>
              <a:t> interface</a:t>
            </a:r>
          </a:p>
          <a:p>
            <a:r>
              <a:rPr lang="en-US" sz="1800" dirty="0"/>
              <a:t>Wide interface for Java native types</a:t>
            </a:r>
          </a:p>
          <a:p>
            <a:r>
              <a:rPr lang="en-US" sz="1800" dirty="0"/>
              <a:t>“Snapshot” unit of ingestion - abstract</a:t>
            </a:r>
          </a:p>
          <a:p>
            <a:pPr lvl="1"/>
            <a:r>
              <a:rPr lang="en-US" sz="1800" dirty="0"/>
              <a:t>By start time and sampling </a:t>
            </a:r>
            <a:r>
              <a:rPr lang="en-US" sz="1800" dirty="0" err="1"/>
              <a:t>freq</a:t>
            </a:r>
            <a:r>
              <a:rPr lang="en-US" sz="1800" dirty="0"/>
              <a:t>/period</a:t>
            </a:r>
          </a:p>
          <a:p>
            <a:pPr lvl="1"/>
            <a:r>
              <a:rPr lang="en-US" sz="1800" dirty="0"/>
              <a:t>By timestamp list</a:t>
            </a:r>
          </a:p>
          <a:p>
            <a:pPr lvl="1"/>
            <a:r>
              <a:rPr lang="en-US" sz="1800" dirty="0"/>
              <a:t>Snapshot contains one data type</a:t>
            </a:r>
          </a:p>
          <a:p>
            <a:r>
              <a:rPr lang="en-US" sz="1800" b="1" dirty="0"/>
              <a:t>Synchronous </a:t>
            </a:r>
            <a:r>
              <a:rPr lang="en-US" sz="1800" dirty="0"/>
              <a:t>(blocking) ingestion</a:t>
            </a:r>
          </a:p>
          <a:p>
            <a:pPr lvl="1"/>
            <a:r>
              <a:rPr lang="en-US" sz="1800" dirty="0" err="1"/>
              <a:t>addData</a:t>
            </a:r>
            <a:r>
              <a:rPr lang="en-US" sz="1800" dirty="0"/>
              <a:t>() operations</a:t>
            </a:r>
          </a:p>
          <a:p>
            <a:pPr lvl="1"/>
            <a:r>
              <a:rPr lang="en-US" sz="1800" dirty="0"/>
              <a:t>Safe, simple, snapshot ingestion (slow)</a:t>
            </a:r>
          </a:p>
          <a:p>
            <a:r>
              <a:rPr lang="en-US" sz="1800" b="1" dirty="0"/>
              <a:t>Asynchronous </a:t>
            </a:r>
            <a:r>
              <a:rPr lang="en-US" sz="1800" dirty="0"/>
              <a:t>(non-blocking) ingestion</a:t>
            </a:r>
          </a:p>
          <a:p>
            <a:pPr lvl="1"/>
            <a:r>
              <a:rPr lang="en-US" sz="1800" dirty="0"/>
              <a:t>open(), </a:t>
            </a:r>
            <a:r>
              <a:rPr lang="en-US" sz="1800" dirty="0" err="1"/>
              <a:t>streamData</a:t>
            </a:r>
            <a:r>
              <a:rPr lang="en-US" sz="1800" dirty="0"/>
              <a:t>(), close() operations</a:t>
            </a:r>
          </a:p>
          <a:p>
            <a:pPr lvl="1"/>
            <a:r>
              <a:rPr lang="en-US" sz="1800" dirty="0"/>
              <a:t>Open stream, send 1 snapshot, then close</a:t>
            </a:r>
          </a:p>
          <a:p>
            <a:r>
              <a:rPr lang="en-US" sz="1800" dirty="0"/>
              <a:t>There are multiple method signatures for all</a:t>
            </a:r>
          </a:p>
          <a:p>
            <a:pPr lvl="1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283A9-3DA3-3D20-0A2F-2EEC1046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531"/>
            <a:ext cx="5906814" cy="1915877"/>
          </a:xfrm>
        </p:spPr>
        <p:txBody>
          <a:bodyPr anchor="b">
            <a:normAutofit/>
          </a:bodyPr>
          <a:lstStyle/>
          <a:p>
            <a:r>
              <a:rPr lang="en-US" sz="4800" dirty="0"/>
              <a:t>Original Ingestion API</a:t>
            </a:r>
            <a:br>
              <a:rPr lang="en-US" sz="4800" dirty="0"/>
            </a:br>
            <a:r>
              <a:rPr lang="en-US" sz="2800" b="1" dirty="0"/>
              <a:t>datastore-provider-lib</a:t>
            </a:r>
            <a:r>
              <a:rPr lang="en-US" sz="2800" dirty="0"/>
              <a:t> project</a:t>
            </a:r>
            <a:br>
              <a:rPr lang="en-US" sz="2800" dirty="0"/>
            </a:br>
            <a:r>
              <a:rPr lang="en-US" sz="2800" dirty="0"/>
              <a:t>- “Snapshot” unit of ingestion</a:t>
            </a:r>
            <a:endParaRPr lang="en-US" sz="5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A4639-C617-6AF9-57DE-F80A3B67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4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A8741-FA2B-4D3B-7F9D-F5901A8D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8950" y="781855"/>
            <a:ext cx="7643050" cy="5330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DA540-B93D-40EB-39F1-E9284610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7" y="206190"/>
            <a:ext cx="4879357" cy="1846764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Original Query API</a:t>
            </a:r>
            <a:br>
              <a:rPr lang="en-US" sz="5400" dirty="0"/>
            </a:br>
            <a:br>
              <a:rPr lang="en-US" sz="2800" dirty="0"/>
            </a:br>
            <a:r>
              <a:rPr lang="en-US" sz="2800" b="1" dirty="0"/>
              <a:t>datastore-client-lib</a:t>
            </a:r>
            <a:r>
              <a:rPr lang="en-US" sz="2800" dirty="0"/>
              <a:t> project</a:t>
            </a:r>
            <a:br>
              <a:rPr lang="en-US" sz="2800" dirty="0"/>
            </a:br>
            <a:r>
              <a:rPr lang="en-US" sz="2800" dirty="0"/>
              <a:t>Datastore Query Language (DQL)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B889A-BFF1-0D69-AB07-660B2649B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66" y="2798233"/>
            <a:ext cx="6161619" cy="385357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 err="1"/>
              <a:t>DatastoreServiceClient</a:t>
            </a:r>
            <a:r>
              <a:rPr lang="en-US" sz="2000" dirty="0"/>
              <a:t> interface</a:t>
            </a:r>
          </a:p>
          <a:p>
            <a:r>
              <a:rPr lang="en-US" sz="2000" b="1" dirty="0"/>
              <a:t>Metadata</a:t>
            </a:r>
            <a:r>
              <a:rPr lang="en-US" sz="2000" dirty="0"/>
              <a:t> search/query </a:t>
            </a:r>
          </a:p>
          <a:p>
            <a:pPr lvl="1"/>
            <a:r>
              <a:rPr lang="en-US" sz="1800" b="1" dirty="0"/>
              <a:t>Synchronous</a:t>
            </a:r>
            <a:r>
              <a:rPr lang="en-US" sz="1800" dirty="0"/>
              <a:t> results are gRPC </a:t>
            </a:r>
            <a:r>
              <a:rPr lang="en-US" sz="1800" b="1" dirty="0"/>
              <a:t>messages</a:t>
            </a:r>
            <a:endParaRPr lang="en-US" sz="1800" dirty="0"/>
          </a:p>
          <a:p>
            <a:r>
              <a:rPr lang="en-US" sz="2000" dirty="0"/>
              <a:t>T</a:t>
            </a:r>
            <a:r>
              <a:rPr lang="en-US" sz="2000" b="1" dirty="0"/>
              <a:t>ime-series</a:t>
            </a:r>
            <a:r>
              <a:rPr lang="en-US" sz="2000" dirty="0"/>
              <a:t> search/query</a:t>
            </a:r>
          </a:p>
          <a:p>
            <a:pPr lvl="1"/>
            <a:r>
              <a:rPr lang="en-US" sz="1800" b="1" dirty="0"/>
              <a:t>Synchronous </a:t>
            </a:r>
            <a:r>
              <a:rPr lang="en-US" sz="1800" dirty="0"/>
              <a:t>results</a:t>
            </a:r>
            <a:r>
              <a:rPr lang="en-US" sz="1800" b="1" dirty="0"/>
              <a:t> </a:t>
            </a:r>
            <a:r>
              <a:rPr lang="en-US" sz="1800" dirty="0"/>
              <a:t>as </a:t>
            </a:r>
            <a:r>
              <a:rPr lang="en-US" sz="1800" b="1" dirty="0"/>
              <a:t>Dataset</a:t>
            </a:r>
          </a:p>
          <a:p>
            <a:pPr lvl="2"/>
            <a:r>
              <a:rPr lang="en-US" sz="1400" dirty="0"/>
              <a:t>4 Mbyte limit </a:t>
            </a:r>
          </a:p>
          <a:p>
            <a:pPr lvl="1"/>
            <a:r>
              <a:rPr lang="en-US" sz="1800" b="1" dirty="0"/>
              <a:t>Asynchronous</a:t>
            </a:r>
            <a:r>
              <a:rPr lang="en-US" sz="1800" dirty="0"/>
              <a:t> results as </a:t>
            </a:r>
            <a:r>
              <a:rPr lang="en-US" sz="1800" b="1" dirty="0" err="1"/>
              <a:t>DataPager</a:t>
            </a:r>
            <a:endParaRPr lang="en-US" sz="1800" b="1" dirty="0"/>
          </a:p>
          <a:p>
            <a:pPr lvl="1"/>
            <a:endParaRPr lang="en-US" sz="2000" dirty="0"/>
          </a:p>
          <a:p>
            <a:r>
              <a:rPr lang="en-US" sz="2000" dirty="0"/>
              <a:t>Queries as Datastore Query Language (DQL)</a:t>
            </a:r>
          </a:p>
          <a:p>
            <a:pPr lvl="1"/>
            <a:r>
              <a:rPr lang="en-US" sz="1600" dirty="0"/>
              <a:t>SQL-like query string</a:t>
            </a:r>
          </a:p>
          <a:p>
            <a:pPr lvl="1"/>
            <a:r>
              <a:rPr lang="en-US" sz="1600" dirty="0" err="1"/>
              <a:t>Asynch</a:t>
            </a:r>
            <a:r>
              <a:rPr lang="en-US" sz="1600" dirty="0"/>
              <a:t>. request packaged in gRPC message </a:t>
            </a:r>
            <a:r>
              <a:rPr lang="en-US" sz="1600" dirty="0" err="1"/>
              <a:t>PaginatedQuery</a:t>
            </a:r>
            <a:endParaRPr lang="en-US" sz="16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5A343-9611-5003-6025-6F7EF2E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2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1F506-08D2-C284-CA40-9138A786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Datastore Query Language (DQL)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43A4C-F38E-85ED-3A98-963CDF8A4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563491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SQL-like query language used to make time-series data requests from Datastore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SELECT &lt;source&gt;, &lt;source&gt;, … WHERE &lt;time-predicate&gt; AND &lt;sub-predicate&gt; &lt;AND&gt; …</a:t>
            </a:r>
          </a:p>
          <a:p>
            <a:endParaRPr lang="en-US" sz="1800" dirty="0">
              <a:latin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</a:rPr>
              <a:t>&lt;source&gt; := data sources and properties (EPICS PVs, alarm conditions, etc.)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&lt;time-predicate&gt; := specifies time range of query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&lt;sub-predicate&gt;  := additional conditionals on query (filters, etc.)</a:t>
            </a:r>
          </a:p>
          <a:p>
            <a:endParaRPr lang="en-US" sz="1800" dirty="0">
              <a:latin typeface="Times New Roman" panose="02020603050405020304" pitchFamily="18" charset="0"/>
            </a:endParaRPr>
          </a:p>
          <a:p>
            <a:r>
              <a:rPr lang="en-US" sz="2200" dirty="0"/>
              <a:t>All predicate clauses have the form </a:t>
            </a:r>
            <a:r>
              <a:rPr lang="en-US" sz="1800" dirty="0">
                <a:latin typeface="Times New Roman" panose="02020603050405020304" pitchFamily="18" charset="0"/>
              </a:rPr>
              <a:t>&lt;predicate&gt; := &lt;parameter&gt; &lt;operator&gt; &lt;value&gt;</a:t>
            </a:r>
          </a:p>
          <a:p>
            <a:endParaRPr lang="en-US" sz="2200" dirty="0"/>
          </a:p>
          <a:p>
            <a:r>
              <a:rPr lang="en-US" sz="2200" dirty="0"/>
              <a:t>Examples: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SELECT Cam1-Image, `BPM-*.*` WHERE time &gt;= ‘2022-10-01T01:23:45Z’ AND BPM-15.value &gt; 10</a:t>
            </a:r>
          </a:p>
          <a:p>
            <a:pPr marL="0" indent="0">
              <a:buNone/>
            </a:pPr>
            <a:r>
              <a:rPr lang="en-US" sz="1400" dirty="0"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>
                <a:effectLst/>
                <a:latin typeface="Lucida Sans Unicode" panose="020B0602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`PV*.*` WHERE time &gt; -5h AND PV01.value &lt; 0 AND `PV02:alarm-severity` == ‘MAJOR_ALARM’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E1B88-6C44-4FFC-386C-67F32E57B85D}"/>
              </a:ext>
            </a:extLst>
          </p:cNvPr>
          <p:cNvSpPr txBox="1"/>
          <p:nvPr/>
        </p:nvSpPr>
        <p:spPr>
          <a:xfrm>
            <a:off x="222773" y="191480"/>
            <a:ext cx="148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Supplemental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F9E04-377C-F716-524D-1462AA3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5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90061-E83C-8C92-FE74-8FE4C981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73" y="560812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000" dirty="0" err="1"/>
              <a:t>DataFrames</a:t>
            </a:r>
            <a:r>
              <a:rPr lang="en-US" sz="5000" dirty="0"/>
              <a:t> and </a:t>
            </a:r>
            <a:r>
              <a:rPr lang="en-US" sz="5000" dirty="0" err="1"/>
              <a:t>DataTables</a:t>
            </a:r>
            <a:br>
              <a:rPr lang="en-US" sz="5000" dirty="0"/>
            </a:br>
            <a:r>
              <a:rPr lang="en-US" sz="2400" dirty="0"/>
              <a:t>(New API Libraries)</a:t>
            </a:r>
            <a:endParaRPr lang="en-US" sz="50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588EF-E3E4-9D54-0924-89E19FBC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433821" y="54865"/>
            <a:ext cx="6735103" cy="68031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1BA1-D59E-5273-A461-7CFBD4B47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773" y="2548087"/>
            <a:ext cx="5410745" cy="415298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Both tables of heterogeneous, time-series data</a:t>
            </a:r>
          </a:p>
          <a:p>
            <a:pPr lvl="1"/>
            <a:r>
              <a:rPr lang="en-US" sz="2000" dirty="0"/>
              <a:t>Column of timestamps</a:t>
            </a:r>
          </a:p>
          <a:p>
            <a:pPr lvl="1"/>
            <a:r>
              <a:rPr lang="en-US" sz="2000" dirty="0"/>
              <a:t>Columns of data </a:t>
            </a:r>
            <a:br>
              <a:rPr lang="en-US" sz="2000" dirty="0"/>
            </a:br>
            <a:r>
              <a:rPr lang="en-US" sz="2000" dirty="0"/>
              <a:t>(each column may be different data type)</a:t>
            </a:r>
          </a:p>
          <a:p>
            <a:pPr lvl="1"/>
            <a:endParaRPr lang="en-US" sz="2000" dirty="0"/>
          </a:p>
          <a:p>
            <a:r>
              <a:rPr lang="en-US" sz="2000" dirty="0" err="1"/>
              <a:t>DataFrame</a:t>
            </a:r>
            <a:r>
              <a:rPr lang="en-US" sz="2000" dirty="0"/>
              <a:t> are for </a:t>
            </a:r>
            <a:r>
              <a:rPr lang="en-US" sz="2000" b="1" dirty="0"/>
              <a:t>Ingestion </a:t>
            </a:r>
            <a:r>
              <a:rPr lang="en-US" sz="2000" dirty="0"/>
              <a:t>(“ingestion unit”)</a:t>
            </a:r>
          </a:p>
          <a:p>
            <a:pPr lvl="1"/>
            <a:r>
              <a:rPr lang="en-US" sz="2000" dirty="0"/>
              <a:t>Concrete: Contains both </a:t>
            </a:r>
            <a:r>
              <a:rPr lang="en-US" sz="2000" i="1" dirty="0"/>
              <a:t>time-series data </a:t>
            </a:r>
            <a:r>
              <a:rPr lang="en-US" sz="2000" dirty="0"/>
              <a:t>and </a:t>
            </a:r>
            <a:r>
              <a:rPr lang="en-US" sz="2000" i="1" dirty="0"/>
              <a:t>metadata </a:t>
            </a:r>
            <a:r>
              <a:rPr lang="en-US" sz="2000" dirty="0"/>
              <a:t>information</a:t>
            </a:r>
          </a:p>
          <a:p>
            <a:pPr lvl="1"/>
            <a:r>
              <a:rPr lang="en-US" sz="2000" dirty="0"/>
              <a:t>Allows “binning” for gRPC size limitations</a:t>
            </a:r>
          </a:p>
          <a:p>
            <a:pPr lvl="1"/>
            <a:endParaRPr lang="en-US" sz="2000" dirty="0"/>
          </a:p>
          <a:p>
            <a:r>
              <a:rPr lang="en-US" sz="2000" dirty="0" err="1"/>
              <a:t>DataTable</a:t>
            </a:r>
            <a:r>
              <a:rPr lang="en-US" sz="2000" dirty="0"/>
              <a:t> are for </a:t>
            </a:r>
            <a:r>
              <a:rPr lang="en-US" sz="2000" b="1" dirty="0"/>
              <a:t>Query </a:t>
            </a:r>
            <a:r>
              <a:rPr lang="en-US" sz="2000" dirty="0"/>
              <a:t>(contains result sets)</a:t>
            </a:r>
          </a:p>
          <a:p>
            <a:pPr lvl="1"/>
            <a:r>
              <a:rPr lang="en-US" sz="2100" dirty="0"/>
              <a:t>Abstract thru interfaces, e.g., </a:t>
            </a:r>
            <a:r>
              <a:rPr lang="en-US" sz="2100" dirty="0" err="1"/>
              <a:t>IDataTable</a:t>
            </a:r>
            <a:endParaRPr lang="en-US" sz="2100" dirty="0"/>
          </a:p>
          <a:p>
            <a:pPr lvl="1"/>
            <a:r>
              <a:rPr lang="en-US" sz="2000" dirty="0"/>
              <a:t>Implementation depends upon request 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FF277-F9C4-8F30-A231-6C66ECA5BCF1}"/>
              </a:ext>
            </a:extLst>
          </p:cNvPr>
          <p:cNvSpPr txBox="1"/>
          <p:nvPr/>
        </p:nvSpPr>
        <p:spPr>
          <a:xfrm>
            <a:off x="222773" y="191480"/>
            <a:ext cx="148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Supplemental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E7586E-6DCE-1B8B-5A03-80B21FE8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12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0EBE7-A76F-3318-C2FB-C842B6AB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US" sz="4000"/>
              <a:t>Datastore Performance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1C04-DC17-FF3D-39D7-2D155877E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57708"/>
            <a:ext cx="10232136" cy="2283715"/>
          </a:xfrm>
        </p:spPr>
        <p:txBody>
          <a:bodyPr/>
          <a:lstStyle/>
          <a:p>
            <a:pPr marL="221742" indent="-221742" defTabSz="886968">
              <a:spcBef>
                <a:spcPts val="970"/>
              </a:spcBef>
            </a:pPr>
            <a:r>
              <a:rPr lang="en-US" sz="271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 Ingestion Data Rate</a:t>
            </a:r>
          </a:p>
          <a:p>
            <a:pPr marL="665226" lvl="1" indent="-221742" defTabSz="886968">
              <a:spcBef>
                <a:spcPts val="485"/>
              </a:spcBef>
            </a:pPr>
            <a:r>
              <a:rPr lang="en-US" sz="2328" kern="1200" dirty="0">
                <a:latin typeface="+mn-lt"/>
                <a:ea typeface="+mn-ea"/>
                <a:cs typeface="+mn-cs"/>
              </a:rPr>
              <a:t>Stated Goal: </a:t>
            </a:r>
            <a:r>
              <a:rPr lang="en-US" sz="232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4,000 signals at 1 kHz sampling</a:t>
            </a:r>
          </a:p>
          <a:p>
            <a:pPr marL="665226" lvl="1" indent="-221742" defTabSz="886968">
              <a:spcBef>
                <a:spcPts val="485"/>
              </a:spcBef>
            </a:pPr>
            <a:r>
              <a:rPr lang="en-US" sz="23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aggregation: [1,000 row X 4,000 col] data frame/second</a:t>
            </a:r>
          </a:p>
          <a:p>
            <a:pPr marL="665226" lvl="1" indent="-221742" defTabSz="886968">
              <a:spcBef>
                <a:spcPts val="485"/>
              </a:spcBef>
            </a:pPr>
            <a:r>
              <a:rPr lang="en-US" sz="23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Native implementation (8 bytes/float) = 32 Mbytes/second</a:t>
            </a:r>
          </a:p>
          <a:p>
            <a:pPr marL="665226" lvl="1" indent="-221742" defTabSz="886968">
              <a:spcBef>
                <a:spcPts val="485"/>
              </a:spcBef>
            </a:pPr>
            <a:r>
              <a:rPr lang="en-US" sz="232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Implementation (24 bytes/Double) = 96 Mbytes/second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1612A-3561-F6A7-6AA4-AF7B87201248}"/>
              </a:ext>
            </a:extLst>
          </p:cNvPr>
          <p:cNvSpPr txBox="1"/>
          <p:nvPr/>
        </p:nvSpPr>
        <p:spPr>
          <a:xfrm>
            <a:off x="1353347" y="5014136"/>
            <a:ext cx="9994357" cy="5091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en-US" sz="2716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100 Mbytes/second</a:t>
            </a:r>
            <a:r>
              <a:rPr lang="en-US" sz="2716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71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Target Data Rates for both </a:t>
            </a:r>
            <a:r>
              <a:rPr lang="en-US" sz="271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Ingestion</a:t>
            </a:r>
            <a:r>
              <a:rPr lang="en-US" sz="271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2716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5359F2-BF54-C5F4-05D9-2176BAD760B5}"/>
                  </a:ext>
                </a:extLst>
              </p:cNvPr>
              <p:cNvSpPr txBox="1"/>
              <p:nvPr/>
            </p:nvSpPr>
            <p:spPr>
              <a:xfrm>
                <a:off x="7262649" y="767255"/>
                <a:ext cx="4085056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Scorpius</a:t>
                </a:r>
              </a:p>
              <a:p>
                <a:r>
                  <a:rPr lang="en-US" dirty="0"/>
                  <a:t>10k signals x 1k rows  = 240 Mbyte/frame</a:t>
                </a:r>
              </a:p>
              <a:p>
                <a:r>
                  <a:rPr lang="en-US" dirty="0"/>
                  <a:t>30 seconds per frame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10 Mbytes/sec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5359F2-BF54-C5F4-05D9-2176BAD76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649" y="767255"/>
                <a:ext cx="4085056" cy="923330"/>
              </a:xfrm>
              <a:prstGeom prst="rect">
                <a:avLst/>
              </a:prstGeom>
              <a:blipFill>
                <a:blip r:embed="rId2"/>
                <a:stretch>
                  <a:fillRect l="-1235" t="-2703" b="-94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1795C6-B34D-7662-6BDF-A251885A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53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A9C88-D50E-CF5E-0D96-D72A4005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73814"/>
            <a:ext cx="7079680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Performance Evaluations</a:t>
            </a:r>
            <a:br>
              <a:rPr lang="en-US" sz="5400" dirty="0"/>
            </a:br>
            <a:r>
              <a:rPr lang="en-US" sz="4000" dirty="0"/>
              <a:t>Test Platforms</a:t>
            </a:r>
            <a:endParaRPr lang="en-US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D93D-9E0D-E3BE-B007-4E1E311A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2856319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Single-node</a:t>
            </a:r>
          </a:p>
          <a:p>
            <a:r>
              <a:rPr lang="en-US" sz="2200" dirty="0"/>
              <a:t>2.7 GHz clock</a:t>
            </a:r>
          </a:p>
          <a:p>
            <a:r>
              <a:rPr lang="en-US" sz="2200" dirty="0"/>
              <a:t>6 to 10 Cores</a:t>
            </a:r>
          </a:p>
          <a:p>
            <a:r>
              <a:rPr lang="en-US" sz="2200" dirty="0"/>
              <a:t>16 – 32 </a:t>
            </a:r>
            <a:r>
              <a:rPr lang="en-US" sz="2200" dirty="0" err="1"/>
              <a:t>GBytes</a:t>
            </a:r>
            <a:r>
              <a:rPr lang="en-US" sz="2200" dirty="0"/>
              <a:t> RAM</a:t>
            </a:r>
          </a:p>
          <a:p>
            <a:r>
              <a:rPr lang="en-US" sz="2200" dirty="0"/>
              <a:t>Network loopback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1800" dirty="0"/>
              <a:t>(expect a factor ~10 increase with dedicated hardware)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A2DEEC-3509-2401-8DF3-94A52AE64017}"/>
              </a:ext>
            </a:extLst>
          </p:cNvPr>
          <p:cNvGrpSpPr/>
          <p:nvPr/>
        </p:nvGrpSpPr>
        <p:grpSpPr>
          <a:xfrm>
            <a:off x="3487255" y="1716328"/>
            <a:ext cx="8572870" cy="5141672"/>
            <a:chOff x="0" y="0"/>
            <a:chExt cx="4489450" cy="2168212"/>
          </a:xfrm>
        </p:grpSpPr>
        <p:pic>
          <p:nvPicPr>
            <p:cNvPr id="5" name="Content Placeholder 8">
              <a:extLst>
                <a:ext uri="{FF2B5EF4-FFF2-40B4-BE49-F238E27FC236}">
                  <a16:creationId xmlns:a16="http://schemas.microsoft.com/office/drawing/2014/main" id="{8D5AD871-D84F-5C9F-F0FE-D6AC61061278}"/>
                </a:ext>
              </a:extLst>
            </p:cNvPr>
            <p:cNvPicPr>
              <a:picLocks noGrp="1"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4489450" cy="1920240"/>
            </a:xfrm>
            <a:prstGeom prst="rect">
              <a:avLst/>
            </a:prstGeom>
          </p:spPr>
        </p:pic>
        <p:sp>
          <p:nvSpPr>
            <p:cNvPr id="6" name="Text Box 76">
              <a:extLst>
                <a:ext uri="{FF2B5EF4-FFF2-40B4-BE49-F238E27FC236}">
                  <a16:creationId xmlns:a16="http://schemas.microsoft.com/office/drawing/2014/main" id="{BC2A4512-26D0-4B80-EE26-60F519ACD956}"/>
                </a:ext>
              </a:extLst>
            </p:cNvPr>
            <p:cNvSpPr txBox="1"/>
            <p:nvPr/>
          </p:nvSpPr>
          <p:spPr>
            <a:xfrm>
              <a:off x="0" y="1951236"/>
              <a:ext cx="4489450" cy="216976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06424">
                <a:spcAft>
                  <a:spcPts val="1210"/>
                </a:spcAft>
              </a:pPr>
              <a:r>
                <a:rPr lang="en-US" sz="2000" kern="1200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+mn-cs"/>
                </a:rPr>
                <a:t>Ingestion and query evaluations platform configuration</a:t>
              </a:r>
              <a:endPara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CCFCC2-8F40-EF10-D9F7-2E4222A6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1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BF637-D7D8-388E-1FD5-9CB6DD3F6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Organization/Outline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41AEA-06C5-7365-8E14-97D88E848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867521"/>
            <a:ext cx="7879845" cy="4671391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200" b="1" dirty="0"/>
              <a:t>Overview </a:t>
            </a:r>
            <a:r>
              <a:rPr lang="en-US" sz="2200" dirty="0"/>
              <a:t>of the MLDP - “The Big Picture”</a:t>
            </a:r>
          </a:p>
          <a:p>
            <a:pPr lvl="1"/>
            <a:r>
              <a:rPr lang="en-US" sz="2200" dirty="0"/>
              <a:t>Subsystems</a:t>
            </a:r>
          </a:p>
          <a:p>
            <a:pPr lvl="2"/>
            <a:r>
              <a:rPr lang="en-US" sz="1800" dirty="0"/>
              <a:t>Aggregator</a:t>
            </a:r>
          </a:p>
          <a:p>
            <a:pPr lvl="2"/>
            <a:r>
              <a:rPr lang="en-US" sz="1800" b="1" dirty="0"/>
              <a:t>Data Platform</a:t>
            </a:r>
          </a:p>
          <a:p>
            <a:pPr lvl="2"/>
            <a:r>
              <a:rPr lang="en-US" sz="1800" dirty="0"/>
              <a:t>Web Application</a:t>
            </a:r>
          </a:p>
          <a:p>
            <a:pPr lvl="1"/>
            <a:r>
              <a:rPr lang="en-US" sz="2200" dirty="0"/>
              <a:t>Project Status</a:t>
            </a:r>
          </a:p>
          <a:p>
            <a:pPr lvl="1"/>
            <a:endParaRPr lang="en-US" sz="2200" dirty="0"/>
          </a:p>
          <a:p>
            <a:r>
              <a:rPr lang="en-US" sz="2200" b="1" dirty="0"/>
              <a:t>Data Platform</a:t>
            </a:r>
            <a:r>
              <a:rPr lang="en-US" sz="2200" dirty="0"/>
              <a:t> (DP) as standalone system</a:t>
            </a:r>
          </a:p>
          <a:p>
            <a:pPr lvl="1"/>
            <a:r>
              <a:rPr lang="en-US" sz="2200" dirty="0"/>
              <a:t>Architecture</a:t>
            </a:r>
          </a:p>
          <a:p>
            <a:pPr lvl="1"/>
            <a:r>
              <a:rPr lang="en-US" sz="2200" dirty="0"/>
              <a:t>Component Use Cases</a:t>
            </a:r>
          </a:p>
          <a:p>
            <a:pPr lvl="1"/>
            <a:r>
              <a:rPr lang="en-US" sz="2200" dirty="0"/>
              <a:t>Data Archive</a:t>
            </a:r>
          </a:p>
          <a:p>
            <a:pPr lvl="1"/>
            <a:endParaRPr lang="en-US" sz="2200" dirty="0"/>
          </a:p>
          <a:p>
            <a:r>
              <a:rPr lang="en-US" sz="2200" b="1" dirty="0"/>
              <a:t>DP Communications</a:t>
            </a:r>
          </a:p>
          <a:p>
            <a:pPr lvl="1"/>
            <a:r>
              <a:rPr lang="en-US" sz="2200" dirty="0"/>
              <a:t>gRPC Interface</a:t>
            </a:r>
          </a:p>
          <a:p>
            <a:pPr lvl="1"/>
            <a:r>
              <a:rPr lang="en-US" sz="2200" dirty="0"/>
              <a:t>API Language Libraries</a:t>
            </a:r>
          </a:p>
          <a:p>
            <a:pPr lvl="1"/>
            <a:endParaRPr lang="en-US" sz="2200" dirty="0"/>
          </a:p>
          <a:p>
            <a:r>
              <a:rPr lang="en-US" sz="2300" b="1" dirty="0"/>
              <a:t>DP Deployment</a:t>
            </a:r>
          </a:p>
          <a:p>
            <a:r>
              <a:rPr lang="en-US" sz="2300" b="1" dirty="0"/>
              <a:t>Summary</a:t>
            </a:r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6AC9F-4E7F-1246-42F3-ED633901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46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80FF7-666A-BAA3-063B-DE44D620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67" y="1677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Datastore Ingestion Performance – Data Rates </a:t>
            </a:r>
            <a:br>
              <a:rPr lang="en-US" sz="4200" dirty="0"/>
            </a:br>
            <a:r>
              <a:rPr lang="en-US" sz="2800" dirty="0"/>
              <a:t>Wide Scalar Frames (e.g., Data Frames from Aggregator)</a:t>
            </a:r>
            <a:endParaRPr lang="en-US" sz="42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BE862-6776-C4CA-A3BD-97C5FA03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63" y="2069589"/>
            <a:ext cx="4271039" cy="4620674"/>
          </a:xfrm>
        </p:spPr>
        <p:txBody>
          <a:bodyPr>
            <a:noAutofit/>
          </a:bodyPr>
          <a:lstStyle/>
          <a:p>
            <a:pPr marL="0" indent="0" defTabSz="649224">
              <a:spcBef>
                <a:spcPts val="0"/>
              </a:spcBef>
              <a:spcAft>
                <a:spcPts val="426"/>
              </a:spcAft>
              <a:buNone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CASES:</a:t>
            </a:r>
          </a:p>
          <a:p>
            <a:pPr marL="243459" indent="-243459" defTabSz="649224">
              <a:spcBef>
                <a:spcPts val="0"/>
              </a:spcBef>
              <a:spcAft>
                <a:spcPts val="426"/>
              </a:spcAft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100 columns  Boolean/Integer/Double/String values; </a:t>
            </a:r>
            <a:b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100 rows; 370 Kbyte frames</a:t>
            </a:r>
          </a:p>
          <a:p>
            <a:pPr marL="243459" indent="-243459" defTabSz="649224">
              <a:spcBef>
                <a:spcPts val="0"/>
              </a:spcBef>
              <a:spcAft>
                <a:spcPts val="426"/>
              </a:spcAft>
              <a:buFont typeface="+mj-lt"/>
              <a:buAutoNum type="arabicPeriod"/>
            </a:pPr>
            <a:endParaRPr 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43459" indent="-243459" defTabSz="649224">
              <a:spcBef>
                <a:spcPts val="0"/>
              </a:spcBef>
              <a:spcAft>
                <a:spcPts val="426"/>
              </a:spcAft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500 columns of Double values; </a:t>
            </a:r>
            <a:b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500 rows; 6 Mbyte frames</a:t>
            </a:r>
          </a:p>
          <a:p>
            <a:pPr marL="243459" indent="-243459" defTabSz="649224">
              <a:spcBef>
                <a:spcPts val="0"/>
              </a:spcBef>
              <a:spcAft>
                <a:spcPts val="426"/>
              </a:spcAft>
              <a:buFont typeface="+mj-lt"/>
              <a:buAutoNum type="arabicPeriod"/>
            </a:pPr>
            <a:endParaRPr 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43459" indent="-243459" defTabSz="649224">
              <a:spcBef>
                <a:spcPts val="0"/>
              </a:spcBef>
              <a:spcAft>
                <a:spcPts val="426"/>
              </a:spcAft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500 columns of Strings (avg. 60 chars); </a:t>
            </a:r>
            <a:b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500 rows; 41 Mbyte frames (avg.)</a:t>
            </a:r>
          </a:p>
          <a:p>
            <a:pPr marL="243459" indent="-243459" defTabSz="649224">
              <a:spcBef>
                <a:spcPts val="0"/>
              </a:spcBef>
              <a:spcAft>
                <a:spcPts val="426"/>
              </a:spcAft>
              <a:buFont typeface="+mj-lt"/>
              <a:buAutoNum type="arabicPeriod"/>
            </a:pPr>
            <a:endParaRPr 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43459" indent="-243459" defTabSz="649224">
              <a:spcBef>
                <a:spcPts val="0"/>
              </a:spcBef>
              <a:spcAft>
                <a:spcPts val="426"/>
              </a:spcAft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1,000 columns of Double values; </a:t>
            </a:r>
            <a:b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1,000 rows; 24 Mbyte frames</a:t>
            </a:r>
          </a:p>
          <a:p>
            <a:pPr marL="243459" indent="-243459" defTabSz="649224">
              <a:spcBef>
                <a:spcPts val="0"/>
              </a:spcBef>
              <a:spcAft>
                <a:spcPts val="426"/>
              </a:spcAft>
              <a:buFont typeface="+mj-lt"/>
              <a:buAutoNum type="arabicPeriod"/>
            </a:pPr>
            <a:endParaRPr lang="en-US" sz="1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43459" indent="-243459" defTabSz="649224">
              <a:spcBef>
                <a:spcPts val="0"/>
              </a:spcBef>
              <a:spcAft>
                <a:spcPts val="426"/>
              </a:spcAft>
              <a:buFont typeface="+mj-lt"/>
              <a:buAutoNum type="arabicPeriod"/>
            </a:pP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2,000 columns of Double values; </a:t>
            </a:r>
            <a:b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1,000 rows; 48 Mbyte frames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138150-5F83-11BE-E777-18B0BC512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84266"/>
              </p:ext>
            </p:extLst>
          </p:nvPr>
        </p:nvGraphicFramePr>
        <p:xfrm>
          <a:off x="4130566" y="2372230"/>
          <a:ext cx="7986839" cy="38420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5544">
                  <a:extLst>
                    <a:ext uri="{9D8B030D-6E8A-4147-A177-3AD203B41FA5}">
                      <a16:colId xmlns:a16="http://schemas.microsoft.com/office/drawing/2014/main" val="3454191411"/>
                    </a:ext>
                  </a:extLst>
                </a:gridCol>
                <a:gridCol w="1859194">
                  <a:extLst>
                    <a:ext uri="{9D8B030D-6E8A-4147-A177-3AD203B41FA5}">
                      <a16:colId xmlns:a16="http://schemas.microsoft.com/office/drawing/2014/main" val="1051936331"/>
                    </a:ext>
                  </a:extLst>
                </a:gridCol>
                <a:gridCol w="1285290">
                  <a:extLst>
                    <a:ext uri="{9D8B030D-6E8A-4147-A177-3AD203B41FA5}">
                      <a16:colId xmlns:a16="http://schemas.microsoft.com/office/drawing/2014/main" val="2364915113"/>
                    </a:ext>
                  </a:extLst>
                </a:gridCol>
                <a:gridCol w="1721075">
                  <a:extLst>
                    <a:ext uri="{9D8B030D-6E8A-4147-A177-3AD203B41FA5}">
                      <a16:colId xmlns:a16="http://schemas.microsoft.com/office/drawing/2014/main" val="4049192787"/>
                    </a:ext>
                  </a:extLst>
                </a:gridCol>
                <a:gridCol w="1785736">
                  <a:extLst>
                    <a:ext uri="{9D8B030D-6E8A-4147-A177-3AD203B41FA5}">
                      <a16:colId xmlns:a16="http://schemas.microsoft.com/office/drawing/2014/main" val="4115679835"/>
                    </a:ext>
                  </a:extLst>
                </a:gridCol>
              </a:tblGrid>
              <a:tr h="86581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Case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Scenario Name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Frame size each (Mbytes)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Synchronous rate (Mbytes/sec)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Asynchronous rate (Mbytes/sec)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extLst>
                  <a:ext uri="{0D108BD9-81ED-4DB2-BD59-A6C34878D82A}">
                    <a16:rowId xmlns:a16="http://schemas.microsoft.com/office/drawing/2014/main" val="54615281"/>
                  </a:ext>
                </a:extLst>
              </a:tr>
              <a:tr h="5952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 (100 cols)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SMALL_TABLES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0.370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0.046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0.178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extLst>
                  <a:ext uri="{0D108BD9-81ED-4DB2-BD59-A6C34878D82A}">
                    <a16:rowId xmlns:a16="http://schemas.microsoft.com/office/drawing/2014/main" val="2010534074"/>
                  </a:ext>
                </a:extLst>
              </a:tr>
              <a:tr h="5952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2 (500 cols)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MODEST_TABLES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0.107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0.206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extLst>
                  <a:ext uri="{0D108BD9-81ED-4DB2-BD59-A6C34878D82A}">
                    <a16:rowId xmlns:a16="http://schemas.microsoft.com/office/drawing/2014/main" val="2225255729"/>
                  </a:ext>
                </a:extLst>
              </a:tr>
              <a:tr h="5952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3 (500 cols)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STRING_TABLES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41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0.103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1.00*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extLst>
                  <a:ext uri="{0D108BD9-81ED-4DB2-BD59-A6C34878D82A}">
                    <a16:rowId xmlns:a16="http://schemas.microsoft.com/office/drawing/2014/main" val="216875750"/>
                  </a:ext>
                </a:extLst>
              </a:tr>
              <a:tr h="5952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4 (1k cols)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LARGE_TABLES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0.061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0.143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extLst>
                  <a:ext uri="{0D108BD9-81ED-4DB2-BD59-A6C34878D82A}">
                    <a16:rowId xmlns:a16="http://schemas.microsoft.com/office/drawing/2014/main" val="1353459292"/>
                  </a:ext>
                </a:extLst>
              </a:tr>
              <a:tr h="59524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5 (2k cols)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HUGE_TABLES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48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0.037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0.256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30" marR="71230" marT="0" marB="0"/>
                </a:tc>
                <a:extLst>
                  <a:ext uri="{0D108BD9-81ED-4DB2-BD59-A6C34878D82A}">
                    <a16:rowId xmlns:a16="http://schemas.microsoft.com/office/drawing/2014/main" val="28770449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5E0477-E357-E43D-687B-3068A5A432A1}"/>
              </a:ext>
            </a:extLst>
          </p:cNvPr>
          <p:cNvSpPr txBox="1"/>
          <p:nvPr/>
        </p:nvSpPr>
        <p:spPr>
          <a:xfrm>
            <a:off x="6362113" y="1974779"/>
            <a:ext cx="448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Continuous, sustained ingestion (multi-frame)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6743F-C0EE-5A86-7C1A-142E4910E453}"/>
              </a:ext>
            </a:extLst>
          </p:cNvPr>
          <p:cNvSpPr txBox="1"/>
          <p:nvPr/>
        </p:nvSpPr>
        <p:spPr>
          <a:xfrm>
            <a:off x="8180173" y="6388442"/>
            <a:ext cx="394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*Interesting anomalous value for strings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5FF11-9DD1-840A-4447-96E98263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7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FD15A-42C2-FEF0-C018-94D64F90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Datastore Ingestion Performance - Data Rates</a:t>
            </a:r>
            <a:br>
              <a:rPr lang="en-US" sz="3400" dirty="0"/>
            </a:br>
            <a:r>
              <a:rPr lang="en-US" sz="3400" dirty="0"/>
              <a:t>Arrays, Data Structures, Images*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60B169-F21B-30BB-CCE4-01F1D9326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078307"/>
              </p:ext>
            </p:extLst>
          </p:nvPr>
        </p:nvGraphicFramePr>
        <p:xfrm>
          <a:off x="3878317" y="2492658"/>
          <a:ext cx="8260055" cy="3295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5098">
                  <a:extLst>
                    <a:ext uri="{9D8B030D-6E8A-4147-A177-3AD203B41FA5}">
                      <a16:colId xmlns:a16="http://schemas.microsoft.com/office/drawing/2014/main" val="748515890"/>
                    </a:ext>
                  </a:extLst>
                </a:gridCol>
                <a:gridCol w="2147360">
                  <a:extLst>
                    <a:ext uri="{9D8B030D-6E8A-4147-A177-3AD203B41FA5}">
                      <a16:colId xmlns:a16="http://schemas.microsoft.com/office/drawing/2014/main" val="4077869915"/>
                    </a:ext>
                  </a:extLst>
                </a:gridCol>
                <a:gridCol w="1276464">
                  <a:extLst>
                    <a:ext uri="{9D8B030D-6E8A-4147-A177-3AD203B41FA5}">
                      <a16:colId xmlns:a16="http://schemas.microsoft.com/office/drawing/2014/main" val="1950988186"/>
                    </a:ext>
                  </a:extLst>
                </a:gridCol>
                <a:gridCol w="1532389">
                  <a:extLst>
                    <a:ext uri="{9D8B030D-6E8A-4147-A177-3AD203B41FA5}">
                      <a16:colId xmlns:a16="http://schemas.microsoft.com/office/drawing/2014/main" val="2271891666"/>
                    </a:ext>
                  </a:extLst>
                </a:gridCol>
                <a:gridCol w="1848744">
                  <a:extLst>
                    <a:ext uri="{9D8B030D-6E8A-4147-A177-3AD203B41FA5}">
                      <a16:colId xmlns:a16="http://schemas.microsoft.com/office/drawing/2014/main" val="2949442250"/>
                    </a:ext>
                  </a:extLst>
                </a:gridCol>
              </a:tblGrid>
              <a:tr h="15222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Case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Scenario Name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Frame size each (Mbytes)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Synchronous rate (Mbytes/sec)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Asynchronous rate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(Mbytes/sec)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extLst>
                  <a:ext uri="{0D108BD9-81ED-4DB2-BD59-A6C34878D82A}">
                    <a16:rowId xmlns:a16="http://schemas.microsoft.com/office/drawing/2014/main" val="3430693584"/>
                  </a:ext>
                </a:extLst>
              </a:tr>
              <a:tr h="57083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 (arrays)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LARGE_ARRAYS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3.8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2.39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5.7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extLst>
                  <a:ext uri="{0D108BD9-81ED-4DB2-BD59-A6C34878D82A}">
                    <a16:rowId xmlns:a16="http://schemas.microsoft.com/office/drawing/2014/main" val="2089479827"/>
                  </a:ext>
                </a:extLst>
              </a:tr>
              <a:tr h="63156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 (structures)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LARGE_STRUCTURES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8.9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2.03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48.2*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extLst>
                  <a:ext uri="{0D108BD9-81ED-4DB2-BD59-A6C34878D82A}">
                    <a16:rowId xmlns:a16="http://schemas.microsoft.com/office/drawing/2014/main" val="973067523"/>
                  </a:ext>
                </a:extLst>
              </a:tr>
              <a:tr h="57083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3 (images)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LARGE_IMAGES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26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4.6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5.35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006" marR="64006" marT="0" marB="0"/>
                </a:tc>
                <a:extLst>
                  <a:ext uri="{0D108BD9-81ED-4DB2-BD59-A6C34878D82A}">
                    <a16:rowId xmlns:a16="http://schemas.microsoft.com/office/drawing/2014/main" val="15653473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173713-5696-D49E-1495-47C278414B36}"/>
              </a:ext>
            </a:extLst>
          </p:cNvPr>
          <p:cNvSpPr txBox="1"/>
          <p:nvPr/>
        </p:nvSpPr>
        <p:spPr>
          <a:xfrm>
            <a:off x="8489092" y="5879769"/>
            <a:ext cx="3702908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*Datastore Ingestion Service archiving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BEE53-402C-B3E5-B99E-67F60428715A}"/>
              </a:ext>
            </a:extLst>
          </p:cNvPr>
          <p:cNvSpPr txBox="1"/>
          <p:nvPr/>
        </p:nvSpPr>
        <p:spPr>
          <a:xfrm>
            <a:off x="6450326" y="1988582"/>
            <a:ext cx="448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Continuous, sustained ingestion (multi-frame)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076C6-7C2F-0AB5-4185-345006C4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9" y="3427772"/>
            <a:ext cx="4192551" cy="2897561"/>
          </a:xfrm>
        </p:spPr>
        <p:txBody>
          <a:bodyPr>
            <a:normAutofit lnSpcReduction="10000"/>
          </a:bodyPr>
          <a:lstStyle/>
          <a:p>
            <a:pPr marL="0" indent="0" defTabSz="786384">
              <a:spcBef>
                <a:spcPts val="0"/>
              </a:spcBef>
              <a:spcAft>
                <a:spcPts val="516"/>
              </a:spcAft>
              <a:buNone/>
            </a:pPr>
            <a:r>
              <a:rPr lang="en-US" sz="2000" dirty="0">
                <a:latin typeface="Times New Roman" panose="02020603050405020304" pitchFamily="18" charset="0"/>
              </a:rPr>
              <a:t>CASES:</a:t>
            </a:r>
            <a:endPara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94894" indent="-294894" defTabSz="786384">
              <a:spcBef>
                <a:spcPts val="0"/>
              </a:spcBef>
              <a:spcAft>
                <a:spcPts val="516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10 cols 38 Kbyte arrays; </a:t>
            </a:r>
            <a:b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10 rows; 3.8 Mbyte frames</a:t>
            </a:r>
          </a:p>
          <a:p>
            <a:pPr marL="294894" indent="-294894" defTabSz="786384">
              <a:spcBef>
                <a:spcPts val="0"/>
              </a:spcBef>
              <a:spcAft>
                <a:spcPts val="516"/>
              </a:spcAft>
              <a:buFont typeface="+mj-lt"/>
              <a:buAutoNum type="arabicPeriod"/>
            </a:pPr>
            <a:endPara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94894" indent="-294894" defTabSz="786384">
              <a:spcBef>
                <a:spcPts val="0"/>
              </a:spcBef>
              <a:spcAft>
                <a:spcPts val="516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10 cols 82 Kbyte data structures; </a:t>
            </a:r>
            <a:b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10 rows; 8.9 Mbyte frames</a:t>
            </a:r>
          </a:p>
          <a:p>
            <a:pPr marL="294894" indent="-294894" defTabSz="786384">
              <a:spcBef>
                <a:spcPts val="0"/>
              </a:spcBef>
              <a:spcAft>
                <a:spcPts val="516"/>
              </a:spcAft>
              <a:buFont typeface="+mj-lt"/>
              <a:buAutoNum type="arabicPeriod"/>
            </a:pPr>
            <a:endPara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marL="294894" indent="-294894" defTabSz="786384">
              <a:spcBef>
                <a:spcPts val="0"/>
              </a:spcBef>
              <a:spcAft>
                <a:spcPts val="516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10 cols 260 Kbyte images; </a:t>
            </a:r>
            <a:b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10 rows; 26 Mbyte frames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75353-0C8D-ACFE-AD4C-BD1FF1814DDC}"/>
              </a:ext>
            </a:extLst>
          </p:cNvPr>
          <p:cNvSpPr txBox="1"/>
          <p:nvPr/>
        </p:nvSpPr>
        <p:spPr>
          <a:xfrm>
            <a:off x="841248" y="1586124"/>
            <a:ext cx="576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*All use a different archiving technique than that for scalars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ECD5A-9C12-52AD-7D8A-BAB0A6D12828}"/>
              </a:ext>
            </a:extLst>
          </p:cNvPr>
          <p:cNvSpPr txBox="1"/>
          <p:nvPr/>
        </p:nvSpPr>
        <p:spPr>
          <a:xfrm>
            <a:off x="2143674" y="6348183"/>
            <a:ext cx="936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 factor 20 performance increase over wide data frames (due to metadata processing)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F0B4BE-DC55-EA6D-9ED9-3247B5E7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03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06912-D522-02D8-83FE-F3474C751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9193002" cy="1481328"/>
          </a:xfrm>
        </p:spPr>
        <p:txBody>
          <a:bodyPr anchor="b">
            <a:normAutofit fontScale="90000"/>
          </a:bodyPr>
          <a:lstStyle/>
          <a:p>
            <a:r>
              <a:rPr lang="en-US" sz="4600" dirty="0"/>
              <a:t>Datastore Query Performance - Data Rates </a:t>
            </a:r>
            <a:br>
              <a:rPr lang="en-US" sz="4600" dirty="0"/>
            </a:br>
            <a:r>
              <a:rPr lang="en-US" sz="2800" dirty="0"/>
              <a:t>Wide Scalar Tables</a:t>
            </a:r>
            <a:endParaRPr lang="en-US" sz="4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E509CF-0BCF-7C3C-AB6F-711CF3422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349670"/>
              </p:ext>
            </p:extLst>
          </p:nvPr>
        </p:nvGraphicFramePr>
        <p:xfrm>
          <a:off x="4992414" y="2761488"/>
          <a:ext cx="7162799" cy="32627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5094">
                  <a:extLst>
                    <a:ext uri="{9D8B030D-6E8A-4147-A177-3AD203B41FA5}">
                      <a16:colId xmlns:a16="http://schemas.microsoft.com/office/drawing/2014/main" val="4172210089"/>
                    </a:ext>
                  </a:extLst>
                </a:gridCol>
                <a:gridCol w="827841">
                  <a:extLst>
                    <a:ext uri="{9D8B030D-6E8A-4147-A177-3AD203B41FA5}">
                      <a16:colId xmlns:a16="http://schemas.microsoft.com/office/drawing/2014/main" val="459529806"/>
                    </a:ext>
                  </a:extLst>
                </a:gridCol>
                <a:gridCol w="1119115">
                  <a:extLst>
                    <a:ext uri="{9D8B030D-6E8A-4147-A177-3AD203B41FA5}">
                      <a16:colId xmlns:a16="http://schemas.microsoft.com/office/drawing/2014/main" val="1975473324"/>
                    </a:ext>
                  </a:extLst>
                </a:gridCol>
                <a:gridCol w="1393583">
                  <a:extLst>
                    <a:ext uri="{9D8B030D-6E8A-4147-A177-3AD203B41FA5}">
                      <a16:colId xmlns:a16="http://schemas.microsoft.com/office/drawing/2014/main" val="2724678980"/>
                    </a:ext>
                  </a:extLst>
                </a:gridCol>
                <a:gridCol w="1393583">
                  <a:extLst>
                    <a:ext uri="{9D8B030D-6E8A-4147-A177-3AD203B41FA5}">
                      <a16:colId xmlns:a16="http://schemas.microsoft.com/office/drawing/2014/main" val="1810722029"/>
                    </a:ext>
                  </a:extLst>
                </a:gridCol>
                <a:gridCol w="1393583">
                  <a:extLst>
                    <a:ext uri="{9D8B030D-6E8A-4147-A177-3AD203B41FA5}">
                      <a16:colId xmlns:a16="http://schemas.microsoft.com/office/drawing/2014/main" val="3264305631"/>
                    </a:ext>
                  </a:extLst>
                </a:gridCol>
              </a:tblGrid>
              <a:tr h="10366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Case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Frame Count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Result Size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(Mbytes)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Synch. Rate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(Mbytes/sec)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Async. Rate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(Mbytes/sec)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Async. Callback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(Mbytes/sec)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extLst>
                  <a:ext uri="{0D108BD9-81ED-4DB2-BD59-A6C34878D82A}">
                    <a16:rowId xmlns:a16="http://schemas.microsoft.com/office/drawing/2014/main" val="3703208666"/>
                  </a:ext>
                </a:extLst>
              </a:tr>
              <a:tr h="371010">
                <a:tc row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1) 500 Columns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1.202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0.5927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2.018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1.945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extLst>
                  <a:ext uri="{0D108BD9-81ED-4DB2-BD59-A6C34878D82A}">
                    <a16:rowId xmlns:a16="http://schemas.microsoft.com/office/drawing/2014/main" val="3360340095"/>
                  </a:ext>
                </a:extLst>
              </a:tr>
              <a:tr h="371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12.02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1.632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1.972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extLst>
                  <a:ext uri="{0D108BD9-81ED-4DB2-BD59-A6C34878D82A}">
                    <a16:rowId xmlns:a16="http://schemas.microsoft.com/office/drawing/2014/main" val="6156660"/>
                  </a:ext>
                </a:extLst>
              </a:tr>
              <a:tr h="371010">
                <a:tc row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2) 1k Columns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2.402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1.590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2.152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2.192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extLst>
                  <a:ext uri="{0D108BD9-81ED-4DB2-BD59-A6C34878D82A}">
                    <a16:rowId xmlns:a16="http://schemas.microsoft.com/office/drawing/2014/main" val="2912344852"/>
                  </a:ext>
                </a:extLst>
              </a:tr>
              <a:tr h="371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24.02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1.811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1.896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extLst>
                  <a:ext uri="{0D108BD9-81ED-4DB2-BD59-A6C34878D82A}">
                    <a16:rowId xmlns:a16="http://schemas.microsoft.com/office/drawing/2014/main" val="3572932306"/>
                  </a:ext>
                </a:extLst>
              </a:tr>
              <a:tr h="371010">
                <a:tc row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3) 2k Columns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4.802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2.057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1.874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extLst>
                  <a:ext uri="{0D108BD9-81ED-4DB2-BD59-A6C34878D82A}">
                    <a16:rowId xmlns:a16="http://schemas.microsoft.com/office/drawing/2014/main" val="441934191"/>
                  </a:ext>
                </a:extLst>
              </a:tr>
              <a:tr h="3710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>
                          <a:effectLst/>
                        </a:rPr>
                        <a:t>48.02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1.670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effectLst/>
                        </a:rPr>
                        <a:t>1.427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075" marR="49075" marT="0" marB="0"/>
                </a:tc>
                <a:extLst>
                  <a:ext uri="{0D108BD9-81ED-4DB2-BD59-A6C34878D82A}">
                    <a16:rowId xmlns:a16="http://schemas.microsoft.com/office/drawing/2014/main" val="407886625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CCDEA-4E4A-FA92-F56F-67DAE6280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2" y="2599182"/>
            <a:ext cx="4950057" cy="3547872"/>
          </a:xfrm>
        </p:spPr>
        <p:txBody>
          <a:bodyPr anchor="t">
            <a:normAutofit fontScale="92500" lnSpcReduction="10000"/>
          </a:bodyPr>
          <a:lstStyle/>
          <a:p>
            <a:pPr marL="0" marR="0" lv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CASES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500 columns of random double values; 100 rows</a:t>
            </a:r>
          </a:p>
          <a:p>
            <a:pPr marL="857250" lvl="1" indent="-400050"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Frame     (1.2 Mbytes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request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857250" lvl="1" indent="-400050"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 Frames  (12 Mbytes request)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1,000 columns of random double values; 100 rows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Frame.     (2.4 Mbytes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request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 Frames  (24 Mbytes request)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2,000 columns of random double values; 100 rows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 Frame      (4.8 Mbytes request)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 Frames  (48 Mbytes request)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F8332-2BF0-9958-77B9-62E439867291}"/>
              </a:ext>
            </a:extLst>
          </p:cNvPr>
          <p:cNvSpPr txBox="1"/>
          <p:nvPr/>
        </p:nvSpPr>
        <p:spPr>
          <a:xfrm>
            <a:off x="4893277" y="6186518"/>
            <a:ext cx="727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*Synchronous requests unavailable due to 4 Mbyte gRPC message size limit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4807BB-B159-6DD9-9C5E-995705BC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16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EF1AB-D80D-2C28-3A45-04962CF34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Datastore Query Performance – Query Times and Scaling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 Transmission and Processing Time (Narrow Scalar Tables – 64 cols)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437B98-8F49-E6F8-7672-01058FC0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4" y="1874297"/>
            <a:ext cx="8639879" cy="48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385E9F-904C-C292-8E75-70DF94D770FB}"/>
              </a:ext>
            </a:extLst>
          </p:cNvPr>
          <p:cNvSpPr txBox="1"/>
          <p:nvPr/>
        </p:nvSpPr>
        <p:spPr>
          <a:xfrm>
            <a:off x="120869" y="2084546"/>
            <a:ext cx="30742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Decompose total query times into network transmission and resulting data processing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result sets vary from 64K to 6.4M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transmission time with Datastore gRPC communications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query time includes processing within Datastore Query Service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65ED8-41B4-DE6E-58EF-F66CED2A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57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86AA2DA-281A-4806-8977-D617AEAC8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4185774-6FC0-4B8D-A8DB-A88546889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59988" y="0"/>
            <a:ext cx="2632012" cy="6858000"/>
          </a:xfrm>
          <a:custGeom>
            <a:avLst/>
            <a:gdLst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57677 w 2632012"/>
              <a:gd name="connsiteY27" fmla="*/ 2548608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08456 w 2632012"/>
              <a:gd name="connsiteY22" fmla="*/ 5878851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32012" h="6858000">
                <a:moveTo>
                  <a:pt x="932173" y="1512545"/>
                </a:moveTo>
                <a:lnTo>
                  <a:pt x="932462" y="1512581"/>
                </a:lnTo>
                <a:lnTo>
                  <a:pt x="932378" y="1512599"/>
                </a:lnTo>
                <a:cubicBezTo>
                  <a:pt x="930618" y="1512681"/>
                  <a:pt x="930202" y="1512462"/>
                  <a:pt x="932173" y="1512545"/>
                </a:cubicBezTo>
                <a:close/>
                <a:moveTo>
                  <a:pt x="1207569" y="0"/>
                </a:moveTo>
                <a:lnTo>
                  <a:pt x="2632012" y="0"/>
                </a:lnTo>
                <a:lnTo>
                  <a:pt x="2632012" y="6858000"/>
                </a:lnTo>
                <a:lnTo>
                  <a:pt x="13514" y="6858000"/>
                </a:lnTo>
                <a:cubicBezTo>
                  <a:pt x="13399" y="6842943"/>
                  <a:pt x="13285" y="6827886"/>
                  <a:pt x="13170" y="6812829"/>
                </a:cubicBezTo>
                <a:cubicBezTo>
                  <a:pt x="12714" y="6794763"/>
                  <a:pt x="13524" y="6777517"/>
                  <a:pt x="20332" y="6760689"/>
                </a:cubicBezTo>
                <a:cubicBezTo>
                  <a:pt x="10828" y="6746468"/>
                  <a:pt x="7794" y="6733277"/>
                  <a:pt x="25596" y="6721251"/>
                </a:cubicBezTo>
                <a:cubicBezTo>
                  <a:pt x="24143" y="6683539"/>
                  <a:pt x="1631" y="6673595"/>
                  <a:pt x="22507" y="6650499"/>
                </a:cubicBezTo>
                <a:cubicBezTo>
                  <a:pt x="-25124" y="6620536"/>
                  <a:pt x="16765" y="6629253"/>
                  <a:pt x="22444" y="6604241"/>
                </a:cubicBezTo>
                <a:cubicBezTo>
                  <a:pt x="28668" y="6588866"/>
                  <a:pt x="29169" y="6574778"/>
                  <a:pt x="31867" y="6559984"/>
                </a:cubicBezTo>
                <a:cubicBezTo>
                  <a:pt x="4443" y="6566661"/>
                  <a:pt x="62924" y="6515664"/>
                  <a:pt x="38635" y="6515473"/>
                </a:cubicBezTo>
                <a:cubicBezTo>
                  <a:pt x="72259" y="6495428"/>
                  <a:pt x="29118" y="6488543"/>
                  <a:pt x="38467" y="6463736"/>
                </a:cubicBezTo>
                <a:cubicBezTo>
                  <a:pt x="50944" y="6451623"/>
                  <a:pt x="52742" y="6443270"/>
                  <a:pt x="38052" y="6432794"/>
                </a:cubicBezTo>
                <a:cubicBezTo>
                  <a:pt x="98939" y="6376824"/>
                  <a:pt x="58603" y="6351821"/>
                  <a:pt x="80445" y="6301309"/>
                </a:cubicBezTo>
                <a:cubicBezTo>
                  <a:pt x="103917" y="6257537"/>
                  <a:pt x="78836" y="6301310"/>
                  <a:pt x="138157" y="6257030"/>
                </a:cubicBezTo>
                <a:cubicBezTo>
                  <a:pt x="155187" y="6248574"/>
                  <a:pt x="166108" y="6186701"/>
                  <a:pt x="170419" y="6171255"/>
                </a:cubicBezTo>
                <a:cubicBezTo>
                  <a:pt x="174731" y="6155809"/>
                  <a:pt x="166522" y="6166390"/>
                  <a:pt x="164027" y="6164357"/>
                </a:cubicBezTo>
                <a:cubicBezTo>
                  <a:pt x="206228" y="6137678"/>
                  <a:pt x="184454" y="6121750"/>
                  <a:pt x="213309" y="6109331"/>
                </a:cubicBezTo>
                <a:cubicBezTo>
                  <a:pt x="224262" y="6067371"/>
                  <a:pt x="183175" y="5890445"/>
                  <a:pt x="208456" y="5878851"/>
                </a:cubicBezTo>
                <a:cubicBezTo>
                  <a:pt x="225886" y="5808435"/>
                  <a:pt x="192379" y="5574013"/>
                  <a:pt x="219615" y="5557777"/>
                </a:cubicBezTo>
                <a:lnTo>
                  <a:pt x="245711" y="5066230"/>
                </a:lnTo>
                <a:cubicBezTo>
                  <a:pt x="117719" y="4582016"/>
                  <a:pt x="230524" y="4647254"/>
                  <a:pt x="276721" y="4162848"/>
                </a:cubicBezTo>
                <a:lnTo>
                  <a:pt x="343082" y="3059377"/>
                </a:lnTo>
                <a:cubicBezTo>
                  <a:pt x="347947" y="2889121"/>
                  <a:pt x="364765" y="2862299"/>
                  <a:pt x="369630" y="2692043"/>
                </a:cubicBezTo>
                <a:cubicBezTo>
                  <a:pt x="369393" y="2690043"/>
                  <a:pt x="435560" y="2522082"/>
                  <a:pt x="435324" y="2520083"/>
                </a:cubicBezTo>
                <a:lnTo>
                  <a:pt x="482259" y="2336178"/>
                </a:lnTo>
                <a:cubicBezTo>
                  <a:pt x="516201" y="2267350"/>
                  <a:pt x="537443" y="2148254"/>
                  <a:pt x="569515" y="2091909"/>
                </a:cubicBezTo>
                <a:cubicBezTo>
                  <a:pt x="629286" y="2030534"/>
                  <a:pt x="622061" y="2045605"/>
                  <a:pt x="638163" y="1994147"/>
                </a:cubicBezTo>
                <a:cubicBezTo>
                  <a:pt x="633178" y="1967912"/>
                  <a:pt x="705417" y="1945185"/>
                  <a:pt x="737312" y="1871408"/>
                </a:cubicBezTo>
                <a:cubicBezTo>
                  <a:pt x="759407" y="1814663"/>
                  <a:pt x="795838" y="1856475"/>
                  <a:pt x="788501" y="1793826"/>
                </a:cubicBezTo>
                <a:cubicBezTo>
                  <a:pt x="796402" y="1792725"/>
                  <a:pt x="813276" y="1750182"/>
                  <a:pt x="819432" y="1746824"/>
                </a:cubicBezTo>
                <a:lnTo>
                  <a:pt x="843936" y="1697348"/>
                </a:lnTo>
                <a:cubicBezTo>
                  <a:pt x="847635" y="1681502"/>
                  <a:pt x="845709" y="1667584"/>
                  <a:pt x="846526" y="1659754"/>
                </a:cubicBezTo>
                <a:lnTo>
                  <a:pt x="873830" y="1628041"/>
                </a:lnTo>
                <a:lnTo>
                  <a:pt x="890626" y="1599883"/>
                </a:lnTo>
                <a:lnTo>
                  <a:pt x="921288" y="1579569"/>
                </a:lnTo>
                <a:cubicBezTo>
                  <a:pt x="921111" y="1565502"/>
                  <a:pt x="920933" y="1551436"/>
                  <a:pt x="920756" y="1537369"/>
                </a:cubicBezTo>
                <a:cubicBezTo>
                  <a:pt x="918173" y="1533598"/>
                  <a:pt x="943194" y="1519497"/>
                  <a:pt x="946290" y="1514308"/>
                </a:cubicBezTo>
                <a:lnTo>
                  <a:pt x="932462" y="1512581"/>
                </a:lnTo>
                <a:lnTo>
                  <a:pt x="940652" y="1510839"/>
                </a:lnTo>
                <a:cubicBezTo>
                  <a:pt x="944059" y="1509546"/>
                  <a:pt x="947769" y="1507347"/>
                  <a:pt x="950739" y="1503635"/>
                </a:cubicBezTo>
                <a:lnTo>
                  <a:pt x="966405" y="1439967"/>
                </a:lnTo>
                <a:cubicBezTo>
                  <a:pt x="966567" y="1437915"/>
                  <a:pt x="970755" y="1392639"/>
                  <a:pt x="973516" y="1389073"/>
                </a:cubicBezTo>
                <a:lnTo>
                  <a:pt x="986960" y="1351857"/>
                </a:lnTo>
                <a:lnTo>
                  <a:pt x="987761" y="1363479"/>
                </a:lnTo>
                <a:cubicBezTo>
                  <a:pt x="987046" y="1391389"/>
                  <a:pt x="991418" y="1341827"/>
                  <a:pt x="989043" y="1346093"/>
                </a:cubicBezTo>
                <a:lnTo>
                  <a:pt x="986960" y="1351857"/>
                </a:lnTo>
                <a:lnTo>
                  <a:pt x="985769" y="1334556"/>
                </a:lnTo>
                <a:cubicBezTo>
                  <a:pt x="983992" y="1300062"/>
                  <a:pt x="982872" y="1251835"/>
                  <a:pt x="982507" y="1216698"/>
                </a:cubicBezTo>
                <a:cubicBezTo>
                  <a:pt x="989105" y="1176777"/>
                  <a:pt x="968656" y="1115073"/>
                  <a:pt x="984836" y="1082381"/>
                </a:cubicBezTo>
                <a:cubicBezTo>
                  <a:pt x="976467" y="1067557"/>
                  <a:pt x="974466" y="1054191"/>
                  <a:pt x="993140" y="1043366"/>
                </a:cubicBezTo>
                <a:cubicBezTo>
                  <a:pt x="994613" y="1005627"/>
                  <a:pt x="972947" y="994211"/>
                  <a:pt x="995544" y="972540"/>
                </a:cubicBezTo>
                <a:cubicBezTo>
                  <a:pt x="1001437" y="952637"/>
                  <a:pt x="1021106" y="938879"/>
                  <a:pt x="1028500" y="923945"/>
                </a:cubicBezTo>
                <a:cubicBezTo>
                  <a:pt x="1032923" y="901661"/>
                  <a:pt x="1022511" y="861628"/>
                  <a:pt x="1022082" y="838835"/>
                </a:cubicBezTo>
                <a:cubicBezTo>
                  <a:pt x="1057150" y="821053"/>
                  <a:pt x="1014683" y="811325"/>
                  <a:pt x="1025925" y="787183"/>
                </a:cubicBezTo>
                <a:cubicBezTo>
                  <a:pt x="1039299" y="775919"/>
                  <a:pt x="1041738" y="767701"/>
                  <a:pt x="1027904" y="756272"/>
                </a:cubicBezTo>
                <a:cubicBezTo>
                  <a:pt x="1092931" y="704439"/>
                  <a:pt x="1063111" y="690611"/>
                  <a:pt x="1088796" y="641639"/>
                </a:cubicBezTo>
                <a:cubicBezTo>
                  <a:pt x="1115586" y="599503"/>
                  <a:pt x="1101832" y="585408"/>
                  <a:pt x="1164389" y="545140"/>
                </a:cubicBezTo>
                <a:cubicBezTo>
                  <a:pt x="1183904" y="515341"/>
                  <a:pt x="1212474" y="444932"/>
                  <a:pt x="1225321" y="413843"/>
                </a:cubicBezTo>
                <a:cubicBezTo>
                  <a:pt x="1235550" y="389613"/>
                  <a:pt x="1230254" y="392779"/>
                  <a:pt x="1241477" y="358607"/>
                </a:cubicBezTo>
                <a:cubicBezTo>
                  <a:pt x="1244505" y="325057"/>
                  <a:pt x="1241891" y="287714"/>
                  <a:pt x="1246119" y="254866"/>
                </a:cubicBezTo>
                <a:cubicBezTo>
                  <a:pt x="1250325" y="233178"/>
                  <a:pt x="1255354" y="194919"/>
                  <a:pt x="1266837" y="161517"/>
                </a:cubicBezTo>
                <a:cubicBezTo>
                  <a:pt x="1312077" y="135871"/>
                  <a:pt x="1280314" y="75805"/>
                  <a:pt x="1315021" y="54455"/>
                </a:cubicBezTo>
                <a:cubicBezTo>
                  <a:pt x="1325412" y="38765"/>
                  <a:pt x="1323873" y="23602"/>
                  <a:pt x="1319335" y="8880"/>
                </a:cubicBezTo>
                <a:lnTo>
                  <a:pt x="1316402" y="852"/>
                </a:lnTo>
                <a:lnTo>
                  <a:pt x="120756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7F806-6048-2A37-A29F-DB3A3AAA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41" y="222224"/>
            <a:ext cx="9770022" cy="1330841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42AD-B252-118E-D6D6-D54BF205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27" y="1524000"/>
            <a:ext cx="6800423" cy="4542430"/>
          </a:xfrm>
        </p:spPr>
        <p:txBody>
          <a:bodyPr>
            <a:normAutofit/>
          </a:bodyPr>
          <a:lstStyle/>
          <a:p>
            <a:r>
              <a:rPr lang="en-US" sz="1800" dirty="0"/>
              <a:t>Datastore is a </a:t>
            </a:r>
            <a:r>
              <a:rPr lang="en-US" sz="1800" i="1" dirty="0"/>
              <a:t>standalone system </a:t>
            </a:r>
            <a:r>
              <a:rPr lang="en-US" sz="1800" dirty="0"/>
              <a:t>within the MLDP</a:t>
            </a:r>
          </a:p>
          <a:p>
            <a:pPr lvl="1"/>
            <a:r>
              <a:rPr lang="en-US" sz="1800" dirty="0"/>
              <a:t>Any facility may use Datastore archive</a:t>
            </a:r>
          </a:p>
          <a:p>
            <a:pPr lvl="1"/>
            <a:r>
              <a:rPr lang="en-US" sz="1800" dirty="0"/>
              <a:t>Data Providers - conform to an Ingestion API</a:t>
            </a:r>
          </a:p>
          <a:p>
            <a:pPr lvl="1"/>
            <a:r>
              <a:rPr lang="en-US" sz="1800" dirty="0"/>
              <a:t>Data Consumer - Data mgt, search, and query backend available</a:t>
            </a:r>
          </a:p>
          <a:p>
            <a:pPr lvl="1"/>
            <a:endParaRPr lang="en-US" sz="1800" dirty="0"/>
          </a:p>
          <a:p>
            <a:r>
              <a:rPr lang="en-US" sz="1800" dirty="0"/>
              <a:t>Two parallel sets of Ingestion and Query API libraries</a:t>
            </a:r>
          </a:p>
          <a:p>
            <a:pPr lvl="1"/>
            <a:r>
              <a:rPr lang="en-US" sz="1800" dirty="0"/>
              <a:t>Available: Wide, general-purpose for both ingestion and query</a:t>
            </a:r>
          </a:p>
          <a:p>
            <a:pPr lvl="1"/>
            <a:r>
              <a:rPr lang="en-US" sz="1800" dirty="0"/>
              <a:t>Available: Narrow APIs supporting “data frame” ingestion and data science query (i.e., result tables)</a:t>
            </a:r>
          </a:p>
          <a:p>
            <a:pPr lvl="1"/>
            <a:r>
              <a:rPr lang="en-US" sz="1800" dirty="0"/>
              <a:t>Planned: Python query API supporting Pandas </a:t>
            </a:r>
            <a:r>
              <a:rPr lang="en-US" sz="1800" i="1" dirty="0" err="1"/>
              <a:t>DataFrame</a:t>
            </a:r>
            <a:endParaRPr lang="en-US" sz="1800" i="1" dirty="0"/>
          </a:p>
          <a:p>
            <a:pPr lvl="1"/>
            <a:endParaRPr lang="en-US" sz="1800" i="1" dirty="0"/>
          </a:p>
          <a:p>
            <a:r>
              <a:rPr lang="en-US" sz="1800" dirty="0"/>
              <a:t>Datastore Performance requires improvement for stated goals</a:t>
            </a:r>
          </a:p>
          <a:p>
            <a:pPr lvl="1"/>
            <a:r>
              <a:rPr lang="en-US" sz="1800" dirty="0"/>
              <a:t>Ingestion data rates by a factor &gt; 100</a:t>
            </a:r>
          </a:p>
          <a:p>
            <a:pPr lvl="1"/>
            <a:r>
              <a:rPr lang="en-US" sz="1800" dirty="0"/>
              <a:t>Query data rates by a factor 50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7D3B4FC-79F4-47D2-9D79-DA876E6A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0496" y="2022496"/>
            <a:ext cx="3795039" cy="404393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Graphic 6" descr="Database">
            <a:extLst>
              <a:ext uri="{FF2B5EF4-FFF2-40B4-BE49-F238E27FC236}">
                <a16:creationId xmlns:a16="http://schemas.microsoft.com/office/drawing/2014/main" id="{99318A0B-4D70-C79F-5B8B-8AAAA9A2B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362" y="2308377"/>
            <a:ext cx="3482910" cy="3482910"/>
          </a:xfrm>
          <a:prstGeom prst="rect">
            <a:avLst/>
          </a:prstGeom>
        </p:spPr>
      </p:pic>
      <p:sp>
        <p:nvSpPr>
          <p:cNvPr id="36" name="Rectangle 6">
            <a:extLst>
              <a:ext uri="{FF2B5EF4-FFF2-40B4-BE49-F238E27FC236}">
                <a16:creationId xmlns:a16="http://schemas.microsoft.com/office/drawing/2014/main" id="{2775D660-3127-4688-9782-F7C4639B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2788" y="5952857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FE32D-EBBB-F20D-5D3E-81B03C63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A4553-FA8E-2441-8109-D32DDCF7B5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5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822EA-0BD4-E576-DF3A-2A9EE197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US" sz="4000"/>
              <a:t>Terminology</a:t>
            </a:r>
          </a:p>
        </p:txBody>
      </p:sp>
      <p:pic>
        <p:nvPicPr>
          <p:cNvPr id="15" name="Graphic 14" descr="Server">
            <a:extLst>
              <a:ext uri="{FF2B5EF4-FFF2-40B4-BE49-F238E27FC236}">
                <a16:creationId xmlns:a16="http://schemas.microsoft.com/office/drawing/2014/main" id="{B2AA1589-CCEB-0B23-F7C7-8381AB568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A29C-F2A0-19CF-7211-CC2D63DF2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89" y="1288256"/>
            <a:ext cx="5902411" cy="5331205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/>
              <a:t>Data Source</a:t>
            </a:r>
            <a:r>
              <a:rPr lang="en-US" sz="1800" dirty="0"/>
              <a:t> – generic term for time-series data source</a:t>
            </a:r>
          </a:p>
          <a:p>
            <a:pPr lvl="1"/>
            <a:r>
              <a:rPr lang="en-US" sz="1800" dirty="0"/>
              <a:t>Associated with </a:t>
            </a:r>
            <a:r>
              <a:rPr lang="en-US" sz="1800" b="1" dirty="0"/>
              <a:t>data acquisition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hardware, process variables, FPGA, etc.</a:t>
            </a:r>
          </a:p>
          <a:p>
            <a:pPr lvl="1"/>
            <a:endParaRPr lang="en-US" sz="1800" dirty="0"/>
          </a:p>
          <a:p>
            <a:r>
              <a:rPr lang="en-US" sz="1800" b="1" dirty="0"/>
              <a:t>Data Provider </a:t>
            </a:r>
            <a:r>
              <a:rPr lang="en-US" sz="1800" dirty="0"/>
              <a:t>– generic collection of data sources.</a:t>
            </a:r>
          </a:p>
          <a:p>
            <a:pPr lvl="1"/>
            <a:r>
              <a:rPr lang="en-US" sz="1800" dirty="0"/>
              <a:t>Associated with </a:t>
            </a:r>
            <a:r>
              <a:rPr lang="en-US" sz="1800" b="1" dirty="0"/>
              <a:t>data ingestion</a:t>
            </a:r>
            <a:r>
              <a:rPr lang="en-US" sz="1800" dirty="0"/>
              <a:t> - Any source of heterogeneous, time-series data.</a:t>
            </a:r>
          </a:p>
          <a:p>
            <a:pPr lvl="1"/>
            <a:r>
              <a:rPr lang="en-US" sz="1800" dirty="0"/>
              <a:t>Example - MLDP Aggregator subsystem</a:t>
            </a:r>
          </a:p>
          <a:p>
            <a:pPr lvl="1"/>
            <a:r>
              <a:rPr lang="en-US" sz="1800" dirty="0"/>
              <a:t>Any actor conforming to Ingestion API</a:t>
            </a:r>
          </a:p>
          <a:p>
            <a:pPr lvl="1"/>
            <a:endParaRPr lang="en-US" sz="1800" dirty="0"/>
          </a:p>
          <a:p>
            <a:r>
              <a:rPr lang="en-US" sz="1800" b="1" dirty="0"/>
              <a:t>Data Consumer</a:t>
            </a:r>
            <a:r>
              <a:rPr lang="en-US" sz="1800" dirty="0"/>
              <a:t> – consumer of MLDP data.</a:t>
            </a:r>
          </a:p>
          <a:p>
            <a:pPr lvl="1"/>
            <a:r>
              <a:rPr lang="en-US" sz="1800" dirty="0"/>
              <a:t>Engineer, data scientist, application, datastream plugin, etc.</a:t>
            </a:r>
          </a:p>
          <a:p>
            <a:pPr lvl="1"/>
            <a:endParaRPr lang="en-US" sz="1800" dirty="0"/>
          </a:p>
          <a:p>
            <a:r>
              <a:rPr lang="en-US" sz="1800" b="1" dirty="0"/>
              <a:t>Snapshot Data</a:t>
            </a:r>
            <a:r>
              <a:rPr lang="en-US" sz="1800" dirty="0"/>
              <a:t> – heterogeneous, correlated, time-series data.</a:t>
            </a:r>
          </a:p>
          <a:p>
            <a:pPr lvl="1"/>
            <a:r>
              <a:rPr lang="en-US" sz="1800" dirty="0"/>
              <a:t>Time-series data is captured as “snapshots” within data archive.</a:t>
            </a:r>
          </a:p>
          <a:p>
            <a:endParaRPr lang="en-US" sz="1800" dirty="0"/>
          </a:p>
          <a:p>
            <a:r>
              <a:rPr lang="en-US" sz="1800" b="1" dirty="0"/>
              <a:t>Metadata</a:t>
            </a:r>
            <a:r>
              <a:rPr lang="en-US" sz="1800" dirty="0"/>
              <a:t> – characteristics of snapshot data.</a:t>
            </a:r>
          </a:p>
          <a:p>
            <a:pPr lvl="1"/>
            <a:r>
              <a:rPr lang="en-US" sz="1800" dirty="0"/>
              <a:t>Used for provenance, event reconstruction, archive annotation,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A9B99-3653-3F3A-FCF3-5B04D1D4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E1D50-55B4-323D-CD54-20C6AC675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8" b="1"/>
          <a:stretch/>
        </p:blipFill>
        <p:spPr>
          <a:xfrm>
            <a:off x="6177074" y="487963"/>
            <a:ext cx="5821337" cy="6050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4EC1D-26AD-2F65-5502-ED620723B8D3}"/>
              </a:ext>
            </a:extLst>
          </p:cNvPr>
          <p:cNvSpPr txBox="1"/>
          <p:nvPr/>
        </p:nvSpPr>
        <p:spPr>
          <a:xfrm>
            <a:off x="6136536" y="6227087"/>
            <a:ext cx="590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MLDP block diagram with subsystems, components, and stakeholders</a:t>
            </a:r>
          </a:p>
        </p:txBody>
      </p:sp>
    </p:spTree>
    <p:extLst>
      <p:ext uri="{BB962C8B-B14F-4D97-AF65-F5344CB8AC3E}">
        <p14:creationId xmlns:p14="http://schemas.microsoft.com/office/powerpoint/2010/main" val="172194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90CC3-AA67-17A1-01CB-0A4C09B9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11" y="548640"/>
            <a:ext cx="4259697" cy="5431536"/>
          </a:xfrm>
        </p:spPr>
        <p:txBody>
          <a:bodyPr>
            <a:normAutofit/>
          </a:bodyPr>
          <a:lstStyle/>
          <a:p>
            <a:r>
              <a:rPr lang="en-US" sz="5400" dirty="0"/>
              <a:t>Overview</a:t>
            </a:r>
            <a:br>
              <a:rPr lang="en-US" sz="5400" dirty="0"/>
            </a:br>
            <a:r>
              <a:rPr lang="en-US" sz="2400" dirty="0"/>
              <a:t>Machine Learning Data Platform (MLDP)</a:t>
            </a:r>
            <a:endParaRPr lang="en-US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564C-4532-83DA-CBB7-CBA639FC9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Subsystems and Deployment</a:t>
            </a:r>
          </a:p>
          <a:p>
            <a:endParaRPr lang="en-US" sz="2200" dirty="0"/>
          </a:p>
          <a:p>
            <a:r>
              <a:rPr lang="en-US" sz="2200" dirty="0"/>
              <a:t>Subsystem Overview</a:t>
            </a:r>
          </a:p>
          <a:p>
            <a:pPr lvl="1"/>
            <a:r>
              <a:rPr lang="en-US" sz="1800" dirty="0"/>
              <a:t>Data Archive</a:t>
            </a:r>
          </a:p>
          <a:p>
            <a:pPr lvl="1"/>
            <a:r>
              <a:rPr lang="en-US" sz="1800" dirty="0"/>
              <a:t>Aggregator</a:t>
            </a:r>
          </a:p>
          <a:p>
            <a:pPr lvl="1"/>
            <a:r>
              <a:rPr lang="en-US" sz="1800" b="1" dirty="0"/>
              <a:t>Data Platform</a:t>
            </a:r>
          </a:p>
          <a:p>
            <a:pPr lvl="1"/>
            <a:r>
              <a:rPr lang="en-US" sz="1800" dirty="0"/>
              <a:t>Web Service</a:t>
            </a:r>
          </a:p>
          <a:p>
            <a:pPr lvl="1"/>
            <a:endParaRPr lang="en-US" sz="1800" dirty="0"/>
          </a:p>
          <a:p>
            <a:r>
              <a:rPr lang="en-US" sz="2200" dirty="0"/>
              <a:t>Project Status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125DC-2098-7CEC-550D-6B959FB4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5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E03C1-BBC9-C944-B0D4-5C11CEAC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3054" y="126702"/>
            <a:ext cx="6496591" cy="6372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F3D11-30BA-F42B-9693-B5233105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19" y="-41353"/>
            <a:ext cx="5234497" cy="1325563"/>
          </a:xfrm>
        </p:spPr>
        <p:txBody>
          <a:bodyPr>
            <a:normAutofit fontScale="90000"/>
          </a:bodyPr>
          <a:lstStyle/>
          <a:p>
            <a:r>
              <a:rPr lang="en-US" sz="5600" dirty="0"/>
              <a:t>MLDP Overview</a:t>
            </a:r>
            <a:br>
              <a:rPr lang="en-US" sz="5600" dirty="0"/>
            </a:br>
            <a:r>
              <a:rPr lang="en-US" sz="3200" dirty="0"/>
              <a:t>MLDP Subsystems/Deployment</a:t>
            </a:r>
            <a:endParaRPr lang="en-US" sz="5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89156-C417-4F79-D02D-753BA2BA6C4E}"/>
              </a:ext>
            </a:extLst>
          </p:cNvPr>
          <p:cNvSpPr txBox="1"/>
          <p:nvPr/>
        </p:nvSpPr>
        <p:spPr>
          <a:xfrm>
            <a:off x="5901603" y="6340471"/>
            <a:ext cx="6138035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47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 Data Platform subsystems and deployment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988B01-2856-DC39-32E4-BEDA77AA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8405" y="6313702"/>
            <a:ext cx="1629032" cy="365125"/>
          </a:xfrm>
        </p:spPr>
        <p:txBody>
          <a:bodyPr/>
          <a:lstStyle/>
          <a:p>
            <a:fld id="{E3BA4553-FA8E-2441-8109-D32DDCF7B537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A4926-724F-830E-A551-1914541E7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220" y="1463981"/>
            <a:ext cx="4990197" cy="4707137"/>
          </a:xfrm>
        </p:spPr>
        <p:txBody>
          <a:bodyPr anchor="t">
            <a:noAutofit/>
          </a:bodyPr>
          <a:lstStyle/>
          <a:p>
            <a:pPr marL="342900" indent="-342900" defTabSz="749808">
              <a:spcBef>
                <a:spcPts val="820"/>
              </a:spcBef>
              <a:buFont typeface="+mj-lt"/>
              <a:buAutoNum type="arabicPeriod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Aggregator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(a </a:t>
            </a:r>
            <a:r>
              <a:rPr lang="en-US" sz="18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Provider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sz="18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62356" lvl="1" indent="-187452" defTabSz="749808">
              <a:spcBef>
                <a:spcPts val="4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High-speed data acquisition and collection of facility hardware data. </a:t>
            </a:r>
          </a:p>
          <a:p>
            <a:pPr marL="562356" lvl="1" indent="-187452" defTabSz="749808">
              <a:spcBef>
                <a:spcPts val="410"/>
              </a:spcBef>
            </a:pPr>
            <a:r>
              <a:rPr lang="en-US" sz="1800" dirty="0"/>
              <a:t>Deployed with EPICS control system.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62356" lvl="1" indent="-187452" defTabSz="749808">
              <a:spcBef>
                <a:spcPts val="410"/>
              </a:spcBef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defTabSz="749808">
              <a:spcBef>
                <a:spcPts val="820"/>
              </a:spcBef>
              <a:buFont typeface="+mj-lt"/>
              <a:buAutoNum type="arabicPeriod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Platform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(previously 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Datastore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marL="562356" lvl="1" indent="-187452" defTabSz="749808">
              <a:spcBef>
                <a:spcPts val="4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Standalone – deployed on separate server(s), EPICS not required.</a:t>
            </a:r>
          </a:p>
          <a:p>
            <a:pPr marL="1019556" lvl="2" indent="-187452" defTabSz="749808">
              <a:spcBef>
                <a:spcPts val="410"/>
              </a:spcBef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facility may use data platform.</a:t>
            </a:r>
          </a:p>
          <a:p>
            <a:pPr marL="562356" lvl="1" indent="-187452" defTabSz="749808">
              <a:spcBef>
                <a:spcPts val="4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Contains the Data Archive.</a:t>
            </a:r>
          </a:p>
          <a:p>
            <a:pPr marL="562356" lvl="1" indent="-187452" defTabSz="749808">
              <a:spcBef>
                <a:spcPts val="4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Composed of collaborating services.</a:t>
            </a:r>
          </a:p>
          <a:p>
            <a:pPr marL="562356" lvl="1" indent="-187452" defTabSz="749808">
              <a:spcBef>
                <a:spcPts val="410"/>
              </a:spcBef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gRPC comm. </a:t>
            </a:r>
            <a:r>
              <a:rPr lang="en-US" sz="1800" dirty="0"/>
              <a:t>f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ramework.</a:t>
            </a:r>
          </a:p>
          <a:p>
            <a:pPr marL="562356" lvl="1" indent="-187452" defTabSz="749808">
              <a:spcBef>
                <a:spcPts val="410"/>
              </a:spcBef>
            </a:pPr>
            <a:r>
              <a:rPr lang="en-US" sz="1800" dirty="0"/>
              <a:t>Well-defined APIs for communication.</a:t>
            </a:r>
          </a:p>
          <a:p>
            <a:pPr marL="562356" lvl="1" indent="-187452" defTabSz="749808">
              <a:spcBef>
                <a:spcPts val="410"/>
              </a:spcBef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defTabSz="749808">
              <a:spcBef>
                <a:spcPts val="820"/>
              </a:spcBef>
              <a:buFont typeface="+mj-lt"/>
              <a:buAutoNum type="arabicPeriod"/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Application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remote access to </a:t>
            </a:r>
            <a:r>
              <a:rPr lang="en-US" sz="1800" dirty="0"/>
              <a:t>D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ata Archive using an internet web browser.</a:t>
            </a:r>
          </a:p>
          <a:p>
            <a:pPr marL="644652" lvl="1" indent="-187452" defTabSz="749808">
              <a:spcBef>
                <a:spcPts val="820"/>
              </a:spcBef>
            </a:pPr>
            <a:r>
              <a:rPr lang="en-US" sz="1800" dirty="0"/>
              <a:t>Attaches to the Data Platform subsystem.</a:t>
            </a:r>
          </a:p>
        </p:txBody>
      </p:sp>
    </p:spTree>
    <p:extLst>
      <p:ext uri="{BB962C8B-B14F-4D97-AF65-F5344CB8AC3E}">
        <p14:creationId xmlns:p14="http://schemas.microsoft.com/office/powerpoint/2010/main" val="205133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5A339-EECC-E77D-51B0-F30DA93B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69" y="502920"/>
            <a:ext cx="4089948" cy="1463040"/>
          </a:xfrm>
        </p:spPr>
        <p:txBody>
          <a:bodyPr anchor="ctr">
            <a:noAutofit/>
          </a:bodyPr>
          <a:lstStyle/>
          <a:p>
            <a:r>
              <a:rPr lang="en-US" sz="4800" dirty="0"/>
              <a:t>MLDP Overview</a:t>
            </a:r>
            <a:br>
              <a:rPr lang="en-US" sz="4000" dirty="0"/>
            </a:br>
            <a:r>
              <a:rPr lang="en-US" sz="2800" dirty="0"/>
              <a:t>MLDP Data Archive</a:t>
            </a:r>
            <a:endParaRPr lang="en-US" sz="40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4317A-D62E-9146-34E9-6823EDF41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950" y="136525"/>
            <a:ext cx="7484481" cy="333820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Data Archive</a:t>
            </a:r>
            <a:r>
              <a:rPr lang="en-US" sz="2000" dirty="0"/>
              <a:t> contains</a:t>
            </a:r>
          </a:p>
          <a:p>
            <a:r>
              <a:rPr lang="en-US" sz="1800" dirty="0"/>
              <a:t>Snapshot Data – Heterogenous, correlated, time-series device data.</a:t>
            </a:r>
          </a:p>
          <a:p>
            <a:pPr lvl="1"/>
            <a:r>
              <a:rPr lang="en-US" sz="1400" dirty="0"/>
              <a:t>Flows in as Data Frames (</a:t>
            </a:r>
            <a:r>
              <a:rPr lang="en-US" sz="1400" dirty="0" err="1"/>
              <a:t>NTTables</a:t>
            </a:r>
            <a:r>
              <a:rPr lang="en-US" sz="1400" dirty="0"/>
              <a:t>) .</a:t>
            </a:r>
          </a:p>
          <a:p>
            <a:pPr lvl="1"/>
            <a:r>
              <a:rPr lang="en-US" sz="1400" dirty="0"/>
              <a:t>Flows out as dynamic Data Tables.</a:t>
            </a:r>
          </a:p>
          <a:p>
            <a:r>
              <a:rPr lang="en-US" sz="1800" dirty="0"/>
              <a:t>Metadata –  Characteristics/associations/properties within snapshot data. </a:t>
            </a:r>
          </a:p>
          <a:p>
            <a:pPr lvl="1"/>
            <a:r>
              <a:rPr lang="en-US" sz="1400" dirty="0"/>
              <a:t>Created by Ingestion Service and augmented by Query Service.</a:t>
            </a:r>
          </a:p>
          <a:p>
            <a:pPr lvl="1"/>
            <a:r>
              <a:rPr lang="en-US" sz="1400" dirty="0"/>
              <a:t>Flows out as Metadata Records.</a:t>
            </a:r>
          </a:p>
          <a:p>
            <a:r>
              <a:rPr lang="en-US" sz="1800" dirty="0"/>
              <a:t>Annotations – User additions to data archive (notes, relations, calculations).</a:t>
            </a:r>
          </a:p>
          <a:p>
            <a:pPr lvl="1"/>
            <a:r>
              <a:rPr lang="en-US" sz="1400" dirty="0"/>
              <a:t>Created by Data Consumers as “value-added” data.</a:t>
            </a:r>
          </a:p>
          <a:p>
            <a:pPr lvl="1"/>
            <a:r>
              <a:rPr lang="en-US" sz="1400" dirty="0"/>
              <a:t>Flows out as Metadata Records.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719D9-7087-1788-348F-7CB3A91C8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1766029" y="3611252"/>
            <a:ext cx="8734097" cy="31879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BDC89-8E96-A9D8-5742-BBA6C4C7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BA4553-FA8E-2441-8109-D32DDCF7B53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239ED-A2A5-5BD2-D2AB-E2F06E291983}"/>
              </a:ext>
            </a:extLst>
          </p:cNvPr>
          <p:cNvSpPr txBox="1"/>
          <p:nvPr/>
        </p:nvSpPr>
        <p:spPr>
          <a:xfrm>
            <a:off x="4871275" y="6429867"/>
            <a:ext cx="24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MLDP data flow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E67BD-EFEB-2C36-D76D-DBFBA186617A}"/>
              </a:ext>
            </a:extLst>
          </p:cNvPr>
          <p:cNvSpPr txBox="1"/>
          <p:nvPr/>
        </p:nvSpPr>
        <p:spPr>
          <a:xfrm>
            <a:off x="187568" y="2157995"/>
            <a:ext cx="4009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 The MLDP data archive is maintained completely by the Data Platform subsystem.</a:t>
            </a:r>
          </a:p>
        </p:txBody>
      </p:sp>
    </p:spTree>
    <p:extLst>
      <p:ext uri="{BB962C8B-B14F-4D97-AF65-F5344CB8AC3E}">
        <p14:creationId xmlns:p14="http://schemas.microsoft.com/office/powerpoint/2010/main" val="169231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21545</TotalTime>
  <Words>5149</Words>
  <Application>Microsoft Macintosh PowerPoint</Application>
  <PresentationFormat>Widescreen</PresentationFormat>
  <Paragraphs>852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Lucida Console</vt:lpstr>
      <vt:lpstr>Lucida Sans Unicode</vt:lpstr>
      <vt:lpstr>Times New Roman</vt:lpstr>
      <vt:lpstr>Office Theme</vt:lpstr>
      <vt:lpstr>Machine Learning Data Platform</vt:lpstr>
      <vt:lpstr>Motivation</vt:lpstr>
      <vt:lpstr>MLDP Concept</vt:lpstr>
      <vt:lpstr>MLDP Background</vt:lpstr>
      <vt:lpstr>Organization/Outline</vt:lpstr>
      <vt:lpstr>Terminology</vt:lpstr>
      <vt:lpstr>Overview Machine Learning Data Platform (MLDP)</vt:lpstr>
      <vt:lpstr>MLDP Overview MLDP Subsystems/Deployment</vt:lpstr>
      <vt:lpstr>MLDP Overview MLDP Data Archive</vt:lpstr>
      <vt:lpstr>MLDP Overview Aggregator Subsystem</vt:lpstr>
      <vt:lpstr>MLDP Overview Data Platform (Datastore)</vt:lpstr>
      <vt:lpstr>MLDP Overview Web Service and Web Application</vt:lpstr>
      <vt:lpstr>MLDP Project Status</vt:lpstr>
      <vt:lpstr>Project Status Evaluations and benchmarking for DP</vt:lpstr>
      <vt:lpstr>Data Platform Data Platform as a Standalone system</vt:lpstr>
      <vt:lpstr>Data Platform Architecture and Deployment </vt:lpstr>
      <vt:lpstr>Data Platform Data Ingestion Use Cases</vt:lpstr>
      <vt:lpstr>Data Platform Data Analysis Use Cases</vt:lpstr>
      <vt:lpstr>Data Platform Real-time Use Cases</vt:lpstr>
      <vt:lpstr>Data Platform Snapshot Data Archive</vt:lpstr>
      <vt:lpstr>Data Platform Metadata Archive</vt:lpstr>
      <vt:lpstr>Data Platform Communication</vt:lpstr>
      <vt:lpstr>DP Communications gRPC and Protobuf Background</vt:lpstr>
      <vt:lpstr>DP Communications gRPC and Protobuf</vt:lpstr>
      <vt:lpstr>DP Communications C++ gRPC</vt:lpstr>
      <vt:lpstr>Client resources required for direct gRPC/Protobuf communications.</vt:lpstr>
      <vt:lpstr>DP Communications Data Platform gRPC Framework</vt:lpstr>
      <vt:lpstr>DP Communications DP gRPC Ingestion Interface</vt:lpstr>
      <vt:lpstr>PowerPoint Presentation</vt:lpstr>
      <vt:lpstr>DP Communications Second Method: Data Platform API Libraries</vt:lpstr>
      <vt:lpstr>DP Communications API Library Connection Factory</vt:lpstr>
      <vt:lpstr>DP Communications High-Level Ingestion API</vt:lpstr>
      <vt:lpstr>DP Communications High-Level Query API</vt:lpstr>
      <vt:lpstr>Data Platform Deployment</vt:lpstr>
      <vt:lpstr>DP Deployment Previous Installation Process (Datastore prototype) </vt:lpstr>
      <vt:lpstr>DP Deployment Installation Repository</vt:lpstr>
      <vt:lpstr>DP Deployment DP Service Startup</vt:lpstr>
      <vt:lpstr>DP Deployment Current Release</vt:lpstr>
      <vt:lpstr>Summary</vt:lpstr>
      <vt:lpstr>Supplemental</vt:lpstr>
      <vt:lpstr>Data Platform Use Cases Actors are generally divided into  Data Providers  Data Consumers </vt:lpstr>
      <vt:lpstr>Ingestion APIs</vt:lpstr>
      <vt:lpstr>Query APIs</vt:lpstr>
      <vt:lpstr>Original Ingestion API datastore-provider-lib project - “Snapshot” unit of ingestion</vt:lpstr>
      <vt:lpstr>Original Query API  datastore-client-lib project Datastore Query Language (DQL)</vt:lpstr>
      <vt:lpstr>Datastore Query Language (DQL)</vt:lpstr>
      <vt:lpstr>DataFrames and DataTables (New API Libraries)</vt:lpstr>
      <vt:lpstr>Datastore Performance</vt:lpstr>
      <vt:lpstr>Performance Evaluations Test Platforms</vt:lpstr>
      <vt:lpstr>Datastore Ingestion Performance – Data Rates  Wide Scalar Frames (e.g., Data Frames from Aggregator)</vt:lpstr>
      <vt:lpstr>Datastore Ingestion Performance - Data Rates Arrays, Data Structures, Images*</vt:lpstr>
      <vt:lpstr>Datastore Query Performance - Data Rates  Wide Scalar Tables</vt:lpstr>
      <vt:lpstr>Datastore Query Performance – Query Times and Scaling Network Transmission and Processing Time (Narrow Scalar Tables – 64 cols)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Datastore APIs</dc:title>
  <dc:creator>Christopher Allen</dc:creator>
  <cp:lastModifiedBy>Christopher Allen</cp:lastModifiedBy>
  <cp:revision>164</cp:revision>
  <dcterms:created xsi:type="dcterms:W3CDTF">2023-04-06T17:19:40Z</dcterms:created>
  <dcterms:modified xsi:type="dcterms:W3CDTF">2023-11-17T13:40:07Z</dcterms:modified>
</cp:coreProperties>
</file>